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331" r:id="rId2"/>
    <p:sldId id="335" r:id="rId3"/>
    <p:sldId id="257" r:id="rId4"/>
    <p:sldId id="332" r:id="rId5"/>
    <p:sldId id="280" r:id="rId6"/>
    <p:sldId id="323" r:id="rId7"/>
    <p:sldId id="305" r:id="rId8"/>
    <p:sldId id="324" r:id="rId9"/>
    <p:sldId id="330" r:id="rId10"/>
    <p:sldId id="326" r:id="rId11"/>
    <p:sldId id="319" r:id="rId12"/>
    <p:sldId id="322" r:id="rId13"/>
    <p:sldId id="309" r:id="rId14"/>
    <p:sldId id="325" r:id="rId15"/>
    <p:sldId id="337" r:id="rId16"/>
    <p:sldId id="316" r:id="rId17"/>
    <p:sldId id="317" r:id="rId18"/>
    <p:sldId id="297" r:id="rId19"/>
    <p:sldId id="339" r:id="rId20"/>
    <p:sldId id="340" r:id="rId21"/>
    <p:sldId id="315" r:id="rId22"/>
    <p:sldId id="270" r:id="rId23"/>
  </p:sldIdLst>
  <p:sldSz cx="9144000" cy="6858000" type="screen4x3"/>
  <p:notesSz cx="7102475" cy="8991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6600"/>
    <a:srgbClr val="FFEBEB"/>
    <a:srgbClr val="28F850"/>
    <a:srgbClr val="CCCC00"/>
    <a:srgbClr val="00EA6A"/>
    <a:srgbClr val="B4B000"/>
    <a:srgbClr val="FFFF66"/>
    <a:srgbClr val="FF0066"/>
    <a:srgbClr val="EC7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2" autoAdjust="0"/>
    <p:restoredTop sz="94660"/>
  </p:normalViewPr>
  <p:slideViewPr>
    <p:cSldViewPr>
      <p:cViewPr varScale="1">
        <p:scale>
          <a:sx n="69" d="100"/>
          <a:sy n="69" d="100"/>
        </p:scale>
        <p:origin x="121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4958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4023093" y="0"/>
            <a:ext cx="3077739" cy="449580"/>
          </a:xfrm>
          <a:prstGeom prst="rect">
            <a:avLst/>
          </a:prstGeom>
        </p:spPr>
        <p:txBody>
          <a:bodyPr vert="horz" lIns="92830" tIns="46415" rIns="92830" bIns="46415" rtlCol="0"/>
          <a:lstStyle>
            <a:lvl1pPr algn="r">
              <a:defRPr sz="1200"/>
            </a:lvl1pPr>
          </a:lstStyle>
          <a:p>
            <a:fld id="{8BCAFE19-63F6-4E4C-A325-6B4FA088182B}" type="datetimeFigureOut">
              <a:rPr lang="en-US" smtClean="0"/>
              <a:pPr/>
              <a:t>9/27/2019</a:t>
            </a:fld>
            <a:endParaRPr lang="en-US" dirty="0"/>
          </a:p>
        </p:txBody>
      </p:sp>
      <p:sp>
        <p:nvSpPr>
          <p:cNvPr id="4" name="Slide Image Placeholder 3"/>
          <p:cNvSpPr>
            <a:spLocks noGrp="1" noRot="1" noChangeAspect="1"/>
          </p:cNvSpPr>
          <p:nvPr>
            <p:ph type="sldImg" idx="2"/>
          </p:nvPr>
        </p:nvSpPr>
        <p:spPr>
          <a:xfrm>
            <a:off x="1301750" y="673100"/>
            <a:ext cx="4498975" cy="3373438"/>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10248" y="4271010"/>
            <a:ext cx="5681980" cy="404622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40459"/>
            <a:ext cx="3077739" cy="44958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540459"/>
            <a:ext cx="3077739" cy="449580"/>
          </a:xfrm>
          <a:prstGeom prst="rect">
            <a:avLst/>
          </a:prstGeom>
        </p:spPr>
        <p:txBody>
          <a:bodyPr vert="horz" lIns="92830" tIns="46415" rIns="92830" bIns="46415" rtlCol="0" anchor="b"/>
          <a:lstStyle>
            <a:lvl1pPr algn="r">
              <a:defRPr sz="1200"/>
            </a:lvl1pPr>
          </a:lstStyle>
          <a:p>
            <a:fld id="{FF4763E2-90C0-4FEB-8F07-E7C9510FF0B5}" type="slidenum">
              <a:rPr lang="en-US" smtClean="0"/>
              <a:pPr/>
              <a:t>‹#›</a:t>
            </a:fld>
            <a:endParaRPr lang="en-US" dirty="0"/>
          </a:p>
        </p:txBody>
      </p:sp>
    </p:spTree>
    <p:extLst>
      <p:ext uri="{BB962C8B-B14F-4D97-AF65-F5344CB8AC3E}">
        <p14:creationId xmlns:p14="http://schemas.microsoft.com/office/powerpoint/2010/main" val="38299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763E2-90C0-4FEB-8F07-E7C9510FF0B5}" type="slidenum">
              <a:rPr lang="en-US" smtClean="0"/>
              <a:pPr/>
              <a:t>1</a:t>
            </a:fld>
            <a:endParaRPr lang="en-US" dirty="0"/>
          </a:p>
        </p:txBody>
      </p:sp>
    </p:spTree>
    <p:extLst>
      <p:ext uri="{BB962C8B-B14F-4D97-AF65-F5344CB8AC3E}">
        <p14:creationId xmlns:p14="http://schemas.microsoft.com/office/powerpoint/2010/main" val="162563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763E2-90C0-4FEB-8F07-E7C9510FF0B5}" type="slidenum">
              <a:rPr lang="en-US" smtClean="0"/>
              <a:pPr/>
              <a:t>16</a:t>
            </a:fld>
            <a:endParaRPr lang="en-US" dirty="0"/>
          </a:p>
        </p:txBody>
      </p:sp>
    </p:spTree>
    <p:extLst>
      <p:ext uri="{BB962C8B-B14F-4D97-AF65-F5344CB8AC3E}">
        <p14:creationId xmlns:p14="http://schemas.microsoft.com/office/powerpoint/2010/main" val="329912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763E2-90C0-4FEB-8F07-E7C9510FF0B5}" type="slidenum">
              <a:rPr lang="en-US" smtClean="0"/>
              <a:pPr/>
              <a:t>18</a:t>
            </a:fld>
            <a:endParaRPr lang="en-US" dirty="0"/>
          </a:p>
        </p:txBody>
      </p:sp>
    </p:spTree>
    <p:extLst>
      <p:ext uri="{BB962C8B-B14F-4D97-AF65-F5344CB8AC3E}">
        <p14:creationId xmlns:p14="http://schemas.microsoft.com/office/powerpoint/2010/main" val="675232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8" name="Slide Number Placeholder 7"/>
          <p:cNvSpPr>
            <a:spLocks noGrp="1"/>
          </p:cNvSpPr>
          <p:nvPr>
            <p:ph type="sldNum" sz="quarter" idx="11"/>
          </p:nvPr>
        </p:nvSpPr>
        <p:spPr/>
        <p:txBody>
          <a:bodyPr/>
          <a:lstStyle/>
          <a:p>
            <a:fld id="{E6904100-554A-4FC8-86AC-3F93CED2969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904100-554A-4FC8-86AC-3F93CED2969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904100-554A-4FC8-86AC-3F93CED2969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904100-554A-4FC8-86AC-3F93CED2969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904100-554A-4FC8-86AC-3F93CED2969C}"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904100-554A-4FC8-86AC-3F93CED2969C}"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904100-554A-4FC8-86AC-3F93CED2969C}"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904100-554A-4FC8-86AC-3F93CED2969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904100-554A-4FC8-86AC-3F93CED2969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904100-554A-4FC8-86AC-3F93CED2969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82597-3589-4A19-AD25-DCFB9290D7F4}" type="datetimeFigureOut">
              <a:rPr lang="en-US" smtClean="0"/>
              <a:pPr/>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904100-554A-4FC8-86AC-3F93CED2969C}"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3982597-3589-4A19-AD25-DCFB9290D7F4}" type="datetimeFigureOut">
              <a:rPr lang="en-US" smtClean="0"/>
              <a:pPr/>
              <a:t>9/27/2019</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6904100-554A-4FC8-86AC-3F93CED2969C}"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airmontroyalgroupofcompanies@gmail.com" TargetMode="External"/><Relationship Id="rId7" Type="http://schemas.openxmlformats.org/officeDocument/2006/relationships/image" Target="../media/image18.png"/><Relationship Id="rId2" Type="http://schemas.openxmlformats.org/officeDocument/2006/relationships/hyperlink" Target="mailto:frinnovativeeducationsystem@gmail.com" TargetMode="External"/><Relationship Id="rId1" Type="http://schemas.openxmlformats.org/officeDocument/2006/relationships/slideLayout" Target="../slideLayouts/slideLayout2.xml"/><Relationship Id="rId6" Type="http://schemas.openxmlformats.org/officeDocument/2006/relationships/hyperlink" Target="http://www.frgoc9.com/" TargetMode="External"/><Relationship Id="rId5" Type="http://schemas.openxmlformats.org/officeDocument/2006/relationships/hyperlink" Target="http://www.globallearningtrust.wixsite.com/trust" TargetMode="External"/><Relationship Id="rId4" Type="http://schemas.openxmlformats.org/officeDocument/2006/relationships/hyperlink" Target="http://www.freducation9.wixsite.com/frie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05000" y="323671"/>
            <a:ext cx="7239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latin typeface="Copperplate Gothic Bold" pitchFamily="34" charset="0"/>
              </a:rPr>
              <a:t>Fairmont royal innovative education system</a:t>
            </a:r>
            <a:endParaRPr lang="en-US" sz="3600" b="1" cap="none" spc="50" dirty="0">
              <a:ln w="11430"/>
              <a:solidFill>
                <a:srgbClr val="FF0000"/>
              </a:solidFill>
              <a:effectLst>
                <a:outerShdw blurRad="76200" dist="50800" dir="5400000" algn="tl" rotWithShape="0">
                  <a:srgbClr val="000000">
                    <a:alpha val="65000"/>
                  </a:srgbClr>
                </a:outerShdw>
              </a:effectLst>
              <a:latin typeface="Copperplate Gothic Bold" pitchFamily="34" charset="0"/>
            </a:endParaRPr>
          </a:p>
        </p:txBody>
      </p:sp>
      <p:sp>
        <p:nvSpPr>
          <p:cNvPr id="2" name="TextBox 1"/>
          <p:cNvSpPr txBox="1"/>
          <p:nvPr/>
        </p:nvSpPr>
        <p:spPr>
          <a:xfrm>
            <a:off x="107805" y="1868488"/>
            <a:ext cx="9144000" cy="461665"/>
          </a:xfrm>
          <a:prstGeom prst="rect">
            <a:avLst/>
          </a:prstGeom>
          <a:noFill/>
        </p:spPr>
        <p:txBody>
          <a:bodyPr wrap="square" rtlCol="0">
            <a:spAutoFit/>
          </a:bodyPr>
          <a:lstStyle/>
          <a:p>
            <a:pPr algn="ctr"/>
            <a:r>
              <a:rPr lang="en-US" sz="2400" i="1" dirty="0">
                <a:solidFill>
                  <a:srgbClr val="00CC00"/>
                </a:solidFill>
                <a:latin typeface="Algerian" pitchFamily="82" charset="0"/>
              </a:rPr>
              <a:t>Turning your aspirations into reality</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286" y="152400"/>
            <a:ext cx="1889114" cy="1572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0" name="Group 9"/>
          <p:cNvGrpSpPr/>
          <p:nvPr/>
        </p:nvGrpSpPr>
        <p:grpSpPr>
          <a:xfrm>
            <a:off x="89848" y="2590800"/>
            <a:ext cx="8977952" cy="4114800"/>
            <a:chOff x="-2381" y="2514600"/>
            <a:chExt cx="9132733" cy="4191000"/>
          </a:xfrm>
        </p:grpSpPr>
        <p:grpSp>
          <p:nvGrpSpPr>
            <p:cNvPr id="6" name="Group 5"/>
            <p:cNvGrpSpPr/>
            <p:nvPr/>
          </p:nvGrpSpPr>
          <p:grpSpPr>
            <a:xfrm>
              <a:off x="-2381" y="2514600"/>
              <a:ext cx="9132733" cy="2141547"/>
              <a:chOff x="-2381" y="2514600"/>
              <a:chExt cx="9132733" cy="2141547"/>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8070" y="2522088"/>
                <a:ext cx="1452282" cy="105379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2268" y="2528248"/>
                <a:ext cx="1731164" cy="1037394"/>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6878" y="2514600"/>
                <a:ext cx="1586432" cy="105379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5122" y="3576337"/>
                <a:ext cx="1619480" cy="1079810"/>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40370" y="3574374"/>
                <a:ext cx="1614493" cy="1079810"/>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6194" y="3563846"/>
                <a:ext cx="1674158" cy="1079810"/>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1" y="2514600"/>
                <a:ext cx="2745581" cy="2133600"/>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3200" y="2514600"/>
                <a:ext cx="1606588" cy="1053790"/>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54863" y="3568390"/>
                <a:ext cx="1512737" cy="1079810"/>
              </a:xfrm>
              <a:prstGeom prst="rect">
                <a:avLst/>
              </a:prstGeom>
            </p:spPr>
          </p:pic>
        </p:grpSp>
        <p:grpSp>
          <p:nvGrpSpPr>
            <p:cNvPr id="9" name="Group 8"/>
            <p:cNvGrpSpPr/>
            <p:nvPr/>
          </p:nvGrpSpPr>
          <p:grpSpPr>
            <a:xfrm>
              <a:off x="15886" y="4800601"/>
              <a:ext cx="9114465" cy="1904999"/>
              <a:chOff x="0" y="4953000"/>
              <a:chExt cx="9144000" cy="1917335"/>
            </a:xfrm>
          </p:grpSpPr>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5029200"/>
                <a:ext cx="2514638" cy="1752600"/>
              </a:xfrm>
              <a:prstGeom prst="rect">
                <a:avLst/>
              </a:prstGeom>
              <a:ln>
                <a:noFill/>
              </a:ln>
            </p:spPr>
          </p:pic>
          <p:sp>
            <p:nvSpPr>
              <p:cNvPr id="23" name="TextBox 22"/>
              <p:cNvSpPr txBox="1"/>
              <p:nvPr/>
            </p:nvSpPr>
            <p:spPr>
              <a:xfrm>
                <a:off x="2514638" y="4953000"/>
                <a:ext cx="6629362" cy="830997"/>
              </a:xfrm>
              <a:prstGeom prst="rect">
                <a:avLst/>
              </a:prstGeom>
              <a:noFill/>
            </p:spPr>
            <p:txBody>
              <a:bodyPr wrap="square" rtlCol="0">
                <a:spAutoFit/>
              </a:bodyPr>
              <a:lstStyle/>
              <a:p>
                <a:pPr algn="ctr"/>
                <a:r>
                  <a:rPr lang="en-US" sz="2000" u="sng" dirty="0">
                    <a:latin typeface="Arial" pitchFamily="34" charset="0"/>
                    <a:cs typeface="Arial" pitchFamily="34" charset="0"/>
                  </a:rPr>
                  <a:t>Our International Partners :  </a:t>
                </a:r>
                <a:endParaRPr lang="en-US" sz="1400" u="sng" dirty="0">
                  <a:latin typeface="BankGothic Lt BT" pitchFamily="34" charset="0"/>
                </a:endParaRPr>
              </a:p>
              <a:p>
                <a:pPr algn="ctr"/>
                <a:r>
                  <a:rPr lang="en-US" sz="1400" b="1" dirty="0">
                    <a:latin typeface="Arial" pitchFamily="34" charset="0"/>
                    <a:cs typeface="Arial" pitchFamily="34" charset="0"/>
                  </a:rPr>
                  <a:t>United Kingdom / Indonesia / Tanzania / Kenya / Greece / Bangladesh Canada / Uganda</a:t>
                </a:r>
              </a:p>
            </p:txBody>
          </p:sp>
          <p:grpSp>
            <p:nvGrpSpPr>
              <p:cNvPr id="7" name="Group 6"/>
              <p:cNvGrpSpPr/>
              <p:nvPr/>
            </p:nvGrpSpPr>
            <p:grpSpPr>
              <a:xfrm>
                <a:off x="2573039" y="5806031"/>
                <a:ext cx="6532861" cy="1064304"/>
                <a:chOff x="2573039" y="5806031"/>
                <a:chExt cx="6532861" cy="1064304"/>
              </a:xfrm>
            </p:grpSpPr>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21263" y="6172200"/>
                  <a:ext cx="2133600" cy="685800"/>
                </a:xfrm>
                <a:prstGeom prst="rect">
                  <a:avLst/>
                </a:prstGeom>
              </p:spPr>
            </p:pic>
            <p:pic>
              <p:nvPicPr>
                <p:cNvPr id="25" name="Picture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77100" y="6160386"/>
                  <a:ext cx="1828800" cy="685800"/>
                </a:xfrm>
                <a:prstGeom prst="rect">
                  <a:avLst/>
                </a:prstGeom>
              </p:spPr>
            </p:pic>
            <p:pic>
              <p:nvPicPr>
                <p:cNvPr id="30" name="Picture 29" descr="m.png"/>
                <p:cNvPicPr>
                  <a:picLocks noChangeAspect="1"/>
                </p:cNvPicPr>
                <p:nvPr/>
              </p:nvPicPr>
              <p:blipFill>
                <a:blip r:embed="rId17" cstate="print"/>
                <a:stretch>
                  <a:fillRect/>
                </a:stretch>
              </p:blipFill>
              <p:spPr>
                <a:xfrm>
                  <a:off x="5905500" y="5905500"/>
                  <a:ext cx="1371600" cy="964835"/>
                </a:xfrm>
                <a:prstGeom prst="rect">
                  <a:avLst/>
                </a:prstGeom>
              </p:spPr>
            </p:pic>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573039" y="5806031"/>
                  <a:ext cx="1533074" cy="975769"/>
                </a:xfrm>
                <a:prstGeom prst="rect">
                  <a:avLst/>
                </a:prstGeom>
              </p:spPr>
            </p:pic>
          </p:grpSp>
        </p:grpSp>
      </p:grpSp>
    </p:spTree>
    <p:extLst>
      <p:ext uri="{BB962C8B-B14F-4D97-AF65-F5344CB8AC3E}">
        <p14:creationId xmlns:p14="http://schemas.microsoft.com/office/powerpoint/2010/main" val="137576915"/>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953" y="304800"/>
            <a:ext cx="80772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a:defRPr sz="4400" b="1" spc="50">
                <a:ln w="11430"/>
                <a:solidFill>
                  <a:srgbClr val="FF0000"/>
                </a:solidFill>
                <a:effectLst>
                  <a:outerShdw blurRad="76200" dist="50800" dir="5400000" algn="tl" rotWithShape="0">
                    <a:srgbClr val="000000">
                      <a:alpha val="65000"/>
                    </a:srgbClr>
                  </a:outerShdw>
                </a:effectLst>
                <a:latin typeface="Copperplate Gothic Bold" pitchFamily="34" charset="0"/>
              </a:defRPr>
            </a:lvl1pPr>
          </a:lstStyle>
          <a:p>
            <a:r>
              <a:rPr lang="en-US" dirty="0"/>
              <a:t>Procedure </a:t>
            </a:r>
          </a:p>
        </p:txBody>
      </p:sp>
      <p:sp>
        <p:nvSpPr>
          <p:cNvPr id="5" name="TextBox 4"/>
          <p:cNvSpPr txBox="1"/>
          <p:nvPr/>
        </p:nvSpPr>
        <p:spPr>
          <a:xfrm>
            <a:off x="76200" y="1218486"/>
            <a:ext cx="9144000" cy="4801314"/>
          </a:xfrm>
          <a:prstGeom prst="rect">
            <a:avLst/>
          </a:prstGeom>
          <a:noFill/>
        </p:spPr>
        <p:txBody>
          <a:bodyPr wrap="square" rtlCol="0">
            <a:spAutoFit/>
          </a:bodyPr>
          <a:lstStyle/>
          <a:p>
            <a:pPr lvl="0"/>
            <a:r>
              <a:rPr lang="en-US" b="1" dirty="0"/>
              <a:t>Level 3 will be covered within </a:t>
            </a:r>
            <a:r>
              <a:rPr lang="en-US" b="1" dirty="0" smtClean="0"/>
              <a:t>3 </a:t>
            </a:r>
            <a:r>
              <a:rPr lang="en-US" b="1" dirty="0"/>
              <a:t>months or earlier depending on the previous qualification and the modules include Mathematics (</a:t>
            </a:r>
            <a:r>
              <a:rPr lang="en-US" b="1" dirty="0" err="1"/>
              <a:t>Numerics</a:t>
            </a:r>
            <a:r>
              <a:rPr lang="en-US" b="1" dirty="0"/>
              <a:t> / Calculations / Analysis) IT / English Conversation / Personality Development.</a:t>
            </a:r>
          </a:p>
          <a:p>
            <a:pPr lvl="0"/>
            <a:endParaRPr lang="en-US" dirty="0"/>
          </a:p>
          <a:p>
            <a:pPr lvl="0"/>
            <a:r>
              <a:rPr lang="en-US" b="1" dirty="0"/>
              <a:t>Level 4 (1st part) will be covered in 4 months with performance management for employability skills</a:t>
            </a:r>
          </a:p>
          <a:p>
            <a:pPr lvl="0"/>
            <a:endParaRPr lang="en-US" dirty="0"/>
          </a:p>
          <a:p>
            <a:pPr lvl="0"/>
            <a:r>
              <a:rPr lang="en-US" b="1" dirty="0"/>
              <a:t>Level 4 (2nd part) will be covered in </a:t>
            </a:r>
            <a:r>
              <a:rPr lang="en-US" b="1" dirty="0" smtClean="0"/>
              <a:t>1 month </a:t>
            </a:r>
            <a:r>
              <a:rPr lang="en-US" b="1" dirty="0"/>
              <a:t>with employability skill practical on a selected module</a:t>
            </a:r>
          </a:p>
          <a:p>
            <a:pPr lvl="0"/>
            <a:endParaRPr lang="en-US" dirty="0"/>
          </a:p>
          <a:p>
            <a:pPr lvl="0"/>
            <a:r>
              <a:rPr lang="en-US" b="1" dirty="0"/>
              <a:t>The Level 4 (3rd part) will be covered in 1 month with a major assignment to submit to the university</a:t>
            </a:r>
          </a:p>
          <a:p>
            <a:pPr lvl="0"/>
            <a:endParaRPr lang="en-US" dirty="0"/>
          </a:p>
          <a:p>
            <a:pPr lvl="0"/>
            <a:r>
              <a:rPr lang="en-US" b="1" dirty="0"/>
              <a:t>When the students are done with level 3 &amp; 4 they will have 2 options: </a:t>
            </a:r>
          </a:p>
          <a:p>
            <a:pPr lvl="0"/>
            <a:endParaRPr lang="en-US" dirty="0"/>
          </a:p>
          <a:p>
            <a:r>
              <a:rPr lang="en-US" b="1" dirty="0"/>
              <a:t>Option 1: Study their degree around the world with employability </a:t>
            </a:r>
            <a:r>
              <a:rPr lang="en-US" b="1" dirty="0" smtClean="0"/>
              <a:t>certificate credits</a:t>
            </a:r>
            <a:endParaRPr lang="en-US" dirty="0"/>
          </a:p>
          <a:p>
            <a:r>
              <a:rPr lang="en-US" b="1" dirty="0"/>
              <a:t>Option 2: Get a job in </a:t>
            </a:r>
            <a:r>
              <a:rPr lang="en-US" b="1" dirty="0" smtClean="0"/>
              <a:t>Pakistan </a:t>
            </a:r>
            <a:r>
              <a:rPr lang="en-US" b="1" dirty="0"/>
              <a:t>/ Abroad with this employability certificate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6497" y="6012835"/>
            <a:ext cx="1015212" cy="8451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5871895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5160-3723-4FFE-B790-A25619EC412B}"/>
              </a:ext>
            </a:extLst>
          </p:cNvPr>
          <p:cNvSpPr>
            <a:spLocks noGrp="1"/>
          </p:cNvSpPr>
          <p:nvPr>
            <p:ph type="title"/>
          </p:nvPr>
        </p:nvSpPr>
        <p:spPr>
          <a:xfrm>
            <a:off x="381000" y="381937"/>
            <a:ext cx="8229600" cy="836126"/>
          </a:xfr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a:ln w="11430"/>
                <a:solidFill>
                  <a:srgbClr val="FF0000"/>
                </a:solidFill>
                <a:effectLst>
                  <a:outerShdw blurRad="76200" dist="50800" dir="5400000" algn="tl" rotWithShape="0">
                    <a:srgbClr val="000000">
                      <a:alpha val="65000"/>
                    </a:srgbClr>
                  </a:outerShdw>
                </a:effectLst>
                <a:latin typeface="Copperplate Gothic Bold" pitchFamily="34" charset="0"/>
                <a:ea typeface="+mn-ea"/>
                <a:cs typeface="+mn-cs"/>
              </a:rPr>
              <a:t>MODULES</a:t>
            </a:r>
          </a:p>
        </p:txBody>
      </p:sp>
      <p:sp>
        <p:nvSpPr>
          <p:cNvPr id="6" name="Content Placeholder 2">
            <a:extLst>
              <a:ext uri="{FF2B5EF4-FFF2-40B4-BE49-F238E27FC236}">
                <a16:creationId xmlns:a16="http://schemas.microsoft.com/office/drawing/2014/main" id="{BD8E9907-36E0-4281-8394-6AE7F8FFCFC8}"/>
              </a:ext>
            </a:extLst>
          </p:cNvPr>
          <p:cNvSpPr>
            <a:spLocks noGrp="1"/>
          </p:cNvSpPr>
          <p:nvPr>
            <p:ph idx="1"/>
          </p:nvPr>
        </p:nvSpPr>
        <p:spPr>
          <a:xfrm>
            <a:off x="228600" y="1295400"/>
            <a:ext cx="8839200" cy="4525963"/>
          </a:xfrm>
        </p:spPr>
        <p:txBody>
          <a:bodyPr>
            <a:normAutofit/>
          </a:bodyPr>
          <a:lstStyle/>
          <a:p>
            <a:pPr marL="0" indent="0">
              <a:buNone/>
            </a:pPr>
            <a:endParaRPr lang="en-US" sz="2200" dirty="0">
              <a:solidFill>
                <a:schemeClr val="tx1"/>
              </a:solidFill>
            </a:endParaRPr>
          </a:p>
          <a:p>
            <a:pPr lvl="0"/>
            <a:r>
              <a:rPr lang="en-US" sz="2200" b="1" dirty="0">
                <a:solidFill>
                  <a:schemeClr val="tx1"/>
                </a:solidFill>
              </a:rPr>
              <a:t>Food </a:t>
            </a:r>
            <a:r>
              <a:rPr lang="en-US" sz="2200" b="1" dirty="0" smtClean="0">
                <a:solidFill>
                  <a:schemeClr val="tx1"/>
                </a:solidFill>
              </a:rPr>
              <a:t>and Hospitality </a:t>
            </a:r>
            <a:r>
              <a:rPr lang="en-US" sz="2200" b="1" dirty="0">
                <a:solidFill>
                  <a:schemeClr val="tx1"/>
                </a:solidFill>
              </a:rPr>
              <a:t>Management </a:t>
            </a:r>
            <a:endParaRPr lang="en-US" sz="2200" dirty="0">
              <a:solidFill>
                <a:schemeClr val="tx1"/>
              </a:solidFill>
            </a:endParaRPr>
          </a:p>
          <a:p>
            <a:pPr lvl="0"/>
            <a:r>
              <a:rPr lang="en-US" sz="2200" b="1" dirty="0">
                <a:solidFill>
                  <a:schemeClr val="tx1"/>
                </a:solidFill>
              </a:rPr>
              <a:t>Productivity &amp; Logistics</a:t>
            </a:r>
            <a:endParaRPr lang="en-US" sz="2200" dirty="0">
              <a:solidFill>
                <a:schemeClr val="tx1"/>
              </a:solidFill>
            </a:endParaRPr>
          </a:p>
          <a:p>
            <a:pPr lvl="0"/>
            <a:r>
              <a:rPr lang="en-US" sz="2200" b="1" dirty="0">
                <a:solidFill>
                  <a:schemeClr val="tx1"/>
                </a:solidFill>
              </a:rPr>
              <a:t>Information Technology Practitioner – Data Analytics </a:t>
            </a:r>
            <a:endParaRPr lang="en-US" sz="2200" dirty="0">
              <a:solidFill>
                <a:schemeClr val="tx1"/>
              </a:solidFill>
            </a:endParaRPr>
          </a:p>
          <a:p>
            <a:pPr lvl="0"/>
            <a:r>
              <a:rPr lang="en-US" sz="2200" b="1" dirty="0">
                <a:solidFill>
                  <a:schemeClr val="tx1"/>
                </a:solidFill>
              </a:rPr>
              <a:t>Agriculture Technology – </a:t>
            </a:r>
            <a:r>
              <a:rPr lang="en-US" sz="2200" b="1" dirty="0" smtClean="0">
                <a:solidFill>
                  <a:schemeClr val="tx1"/>
                </a:solidFill>
              </a:rPr>
              <a:t>Fisheries </a:t>
            </a:r>
            <a:r>
              <a:rPr lang="en-US" sz="2200" b="1" dirty="0">
                <a:solidFill>
                  <a:schemeClr val="tx1"/>
                </a:solidFill>
              </a:rPr>
              <a:t>/ Livestock / Dairy </a:t>
            </a:r>
            <a:r>
              <a:rPr lang="en-US" sz="2200" b="1" dirty="0" smtClean="0">
                <a:solidFill>
                  <a:schemeClr val="tx1"/>
                </a:solidFill>
              </a:rPr>
              <a:t>/ Crops</a:t>
            </a:r>
            <a:endParaRPr lang="en-US" sz="2200" dirty="0">
              <a:solidFill>
                <a:schemeClr val="tx1"/>
              </a:solidFill>
            </a:endParaRPr>
          </a:p>
          <a:p>
            <a:pPr lvl="0"/>
            <a:r>
              <a:rPr lang="en-US" sz="2200" b="1" dirty="0">
                <a:solidFill>
                  <a:schemeClr val="tx1"/>
                </a:solidFill>
              </a:rPr>
              <a:t>Food Safety &amp; Technology</a:t>
            </a:r>
            <a:endParaRPr lang="en-US" sz="2200" dirty="0">
              <a:solidFill>
                <a:schemeClr val="tx1"/>
              </a:solidFill>
            </a:endParaRPr>
          </a:p>
          <a:p>
            <a:pPr lvl="0"/>
            <a:r>
              <a:rPr lang="en-US" sz="2200" b="1" dirty="0">
                <a:solidFill>
                  <a:schemeClr val="tx1"/>
                </a:solidFill>
              </a:rPr>
              <a:t>Food Chain Management &amp; </a:t>
            </a:r>
            <a:r>
              <a:rPr lang="en-US" sz="2200" b="1" dirty="0" smtClean="0">
                <a:solidFill>
                  <a:schemeClr val="tx1"/>
                </a:solidFill>
              </a:rPr>
              <a:t>Retail</a:t>
            </a:r>
          </a:p>
          <a:p>
            <a:pPr marL="0" lvl="0" indent="0">
              <a:buNone/>
            </a:pPr>
            <a:endParaRPr lang="en-US" dirty="0">
              <a:solidFill>
                <a:schemeClr val="tx1"/>
              </a:solidFill>
            </a:endParaRPr>
          </a:p>
        </p:txBody>
      </p:sp>
      <p:sp>
        <p:nvSpPr>
          <p:cNvPr id="7" name="Title 1">
            <a:extLst>
              <a:ext uri="{FF2B5EF4-FFF2-40B4-BE49-F238E27FC236}">
                <a16:creationId xmlns:a16="http://schemas.microsoft.com/office/drawing/2014/main" id="{FF7E435C-90DD-4C6F-A619-BFBE40E00172}"/>
              </a:ext>
            </a:extLst>
          </p:cNvPr>
          <p:cNvSpPr txBox="1">
            <a:spLocks/>
          </p:cNvSpPr>
          <p:nvPr/>
        </p:nvSpPr>
        <p:spPr>
          <a:xfrm>
            <a:off x="609600" y="304800"/>
            <a:ext cx="8229600" cy="1219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6320738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5160-3723-4FFE-B790-A25619EC412B}"/>
              </a:ext>
            </a:extLst>
          </p:cNvPr>
          <p:cNvSpPr>
            <a:spLocks noGrp="1"/>
          </p:cNvSpPr>
          <p:nvPr>
            <p:ph type="title"/>
          </p:nvPr>
        </p:nvSpPr>
        <p:spPr>
          <a:xfrm>
            <a:off x="457200" y="383074"/>
            <a:ext cx="8229600" cy="836126"/>
          </a:xfrm>
          <a:noFill/>
        </p:spPr>
        <p:txBody>
          <a:bodyPr vert="horz" wrap="square" lIns="91440" tIns="45720" rIns="91440" bIns="45720" rtlCol="0" anchor="b">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a:ln w="11430"/>
                <a:solidFill>
                  <a:srgbClr val="FF0000"/>
                </a:solidFill>
                <a:effectLst>
                  <a:outerShdw blurRad="76200" dist="50800" dir="5400000" algn="tl" rotWithShape="0">
                    <a:srgbClr val="000000">
                      <a:alpha val="65000"/>
                    </a:srgbClr>
                  </a:outerShdw>
                </a:effectLst>
                <a:latin typeface="Copperplate Gothic Bold" pitchFamily="34" charset="0"/>
                <a:ea typeface="+mn-ea"/>
                <a:cs typeface="+mn-cs"/>
              </a:rPr>
              <a:t>SUBMODULES</a:t>
            </a:r>
          </a:p>
        </p:txBody>
      </p:sp>
      <p:sp>
        <p:nvSpPr>
          <p:cNvPr id="7" name="Title 1">
            <a:extLst>
              <a:ext uri="{FF2B5EF4-FFF2-40B4-BE49-F238E27FC236}">
                <a16:creationId xmlns:a16="http://schemas.microsoft.com/office/drawing/2014/main" id="{FF7E435C-90DD-4C6F-A619-BFBE40E00172}"/>
              </a:ext>
            </a:extLst>
          </p:cNvPr>
          <p:cNvSpPr txBox="1">
            <a:spLocks/>
          </p:cNvSpPr>
          <p:nvPr/>
        </p:nvSpPr>
        <p:spPr>
          <a:xfrm>
            <a:off x="457200" y="381000"/>
            <a:ext cx="82296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US" dirty="0"/>
          </a:p>
        </p:txBody>
      </p:sp>
      <p:sp>
        <p:nvSpPr>
          <p:cNvPr id="8" name="Content Placeholder 2">
            <a:extLst>
              <a:ext uri="{FF2B5EF4-FFF2-40B4-BE49-F238E27FC236}">
                <a16:creationId xmlns:a16="http://schemas.microsoft.com/office/drawing/2014/main" id="{01F4F22B-E6A7-4AD2-A9C0-B2250C0FC344}"/>
              </a:ext>
            </a:extLst>
          </p:cNvPr>
          <p:cNvSpPr>
            <a:spLocks noGrp="1"/>
          </p:cNvSpPr>
          <p:nvPr>
            <p:ph idx="1"/>
          </p:nvPr>
        </p:nvSpPr>
        <p:spPr>
          <a:xfrm>
            <a:off x="457200" y="1600200"/>
            <a:ext cx="8229600" cy="4525963"/>
          </a:xfrm>
        </p:spPr>
        <p:txBody>
          <a:bodyPr numCol="2">
            <a:noAutofit/>
          </a:bodyPr>
          <a:lstStyle/>
          <a:p>
            <a:pPr lvl="0"/>
            <a:r>
              <a:rPr lang="en-US" sz="1800" b="1" dirty="0">
                <a:solidFill>
                  <a:schemeClr val="tx1"/>
                </a:solidFill>
              </a:rPr>
              <a:t>Continuous Improvement</a:t>
            </a:r>
            <a:endParaRPr lang="en-US" sz="1800" dirty="0">
              <a:solidFill>
                <a:schemeClr val="tx1"/>
              </a:solidFill>
            </a:endParaRPr>
          </a:p>
          <a:p>
            <a:pPr lvl="0"/>
            <a:r>
              <a:rPr lang="en-US" sz="1800" b="1" dirty="0">
                <a:solidFill>
                  <a:schemeClr val="tx1"/>
                </a:solidFill>
              </a:rPr>
              <a:t>Strategic Planning	 </a:t>
            </a:r>
            <a:endParaRPr lang="en-US" sz="1800" dirty="0">
              <a:solidFill>
                <a:schemeClr val="tx1"/>
              </a:solidFill>
            </a:endParaRPr>
          </a:p>
          <a:p>
            <a:pPr lvl="0"/>
            <a:r>
              <a:rPr lang="en-US" sz="1800" b="1" dirty="0">
                <a:solidFill>
                  <a:schemeClr val="tx1"/>
                </a:solidFill>
              </a:rPr>
              <a:t>Risk &amp; Issue Management	 </a:t>
            </a:r>
            <a:endParaRPr lang="en-US" sz="1800" dirty="0">
              <a:solidFill>
                <a:schemeClr val="tx1"/>
              </a:solidFill>
            </a:endParaRPr>
          </a:p>
          <a:p>
            <a:pPr lvl="0"/>
            <a:r>
              <a:rPr lang="en-US" sz="1800" b="1" dirty="0">
                <a:solidFill>
                  <a:schemeClr val="tx1"/>
                </a:solidFill>
              </a:rPr>
              <a:t>Performance Measurement &amp; Management</a:t>
            </a:r>
            <a:endParaRPr lang="en-US" sz="1800" dirty="0">
              <a:solidFill>
                <a:schemeClr val="tx1"/>
              </a:solidFill>
            </a:endParaRPr>
          </a:p>
          <a:p>
            <a:pPr lvl="0"/>
            <a:r>
              <a:rPr lang="en-US" sz="1800" b="1" dirty="0">
                <a:solidFill>
                  <a:schemeClr val="tx1"/>
                </a:solidFill>
              </a:rPr>
              <a:t>Quality Management for Improved Productivity</a:t>
            </a:r>
            <a:endParaRPr lang="en-US" sz="1800" dirty="0">
              <a:solidFill>
                <a:schemeClr val="tx1"/>
              </a:solidFill>
            </a:endParaRPr>
          </a:p>
          <a:p>
            <a:pPr lvl="0"/>
            <a:r>
              <a:rPr lang="en-US" sz="1800" b="1" dirty="0">
                <a:solidFill>
                  <a:schemeClr val="tx1"/>
                </a:solidFill>
              </a:rPr>
              <a:t>Organizational Development for Improved Productivity</a:t>
            </a:r>
            <a:endParaRPr lang="en-US" sz="1800" dirty="0">
              <a:solidFill>
                <a:schemeClr val="tx1"/>
              </a:solidFill>
            </a:endParaRPr>
          </a:p>
          <a:p>
            <a:pPr lvl="0"/>
            <a:r>
              <a:rPr lang="en-US" sz="1800" b="1" dirty="0">
                <a:solidFill>
                  <a:schemeClr val="tx1"/>
                </a:solidFill>
              </a:rPr>
              <a:t>Project Planning &amp; Control	 </a:t>
            </a:r>
            <a:endParaRPr lang="en-US" sz="1800" dirty="0">
              <a:solidFill>
                <a:schemeClr val="tx1"/>
              </a:solidFill>
            </a:endParaRPr>
          </a:p>
          <a:p>
            <a:pPr lvl="0"/>
            <a:r>
              <a:rPr lang="en-US" sz="1800" b="1" dirty="0">
                <a:solidFill>
                  <a:schemeClr val="tx1"/>
                </a:solidFill>
              </a:rPr>
              <a:t>Planning for Operational </a:t>
            </a:r>
            <a:r>
              <a:rPr lang="en-US" sz="1800" b="1" dirty="0" smtClean="0">
                <a:solidFill>
                  <a:schemeClr val="tx1"/>
                </a:solidFill>
              </a:rPr>
              <a:t>Change</a:t>
            </a:r>
          </a:p>
          <a:p>
            <a:pPr lvl="0"/>
            <a:r>
              <a:rPr lang="en-US" sz="1800" b="1" dirty="0" smtClean="0">
                <a:solidFill>
                  <a:schemeClr val="tx1"/>
                </a:solidFill>
              </a:rPr>
              <a:t>Innovation </a:t>
            </a:r>
            <a:r>
              <a:rPr lang="en-US" sz="1800" b="1" dirty="0">
                <a:solidFill>
                  <a:schemeClr val="tx1"/>
                </a:solidFill>
              </a:rPr>
              <a:t>&amp; Creativity	 </a:t>
            </a:r>
            <a:endParaRPr lang="en-US" sz="1800" dirty="0">
              <a:solidFill>
                <a:schemeClr val="tx1"/>
              </a:solidFill>
            </a:endParaRPr>
          </a:p>
          <a:p>
            <a:pPr lvl="0"/>
            <a:r>
              <a:rPr lang="en-US" sz="1800" b="1" dirty="0">
                <a:solidFill>
                  <a:schemeClr val="tx1"/>
                </a:solidFill>
              </a:rPr>
              <a:t>Leadership &amp; Management	 </a:t>
            </a:r>
            <a:endParaRPr lang="en-US" sz="1800" dirty="0">
              <a:solidFill>
                <a:schemeClr val="tx1"/>
              </a:solidFill>
            </a:endParaRPr>
          </a:p>
          <a:p>
            <a:pPr lvl="0"/>
            <a:r>
              <a:rPr lang="en-US" sz="1800" b="1" dirty="0">
                <a:solidFill>
                  <a:schemeClr val="tx1"/>
                </a:solidFill>
              </a:rPr>
              <a:t>Designing &amp; Implementing a Balanced Scorecard </a:t>
            </a:r>
            <a:endParaRPr lang="en-US" sz="1800" dirty="0">
              <a:solidFill>
                <a:schemeClr val="tx1"/>
              </a:solidFill>
            </a:endParaRPr>
          </a:p>
          <a:p>
            <a:pPr lvl="0"/>
            <a:r>
              <a:rPr lang="en-US" sz="1800" b="1" dirty="0">
                <a:solidFill>
                  <a:schemeClr val="tx1"/>
                </a:solidFill>
              </a:rPr>
              <a:t>Using Benchmarking to Improve Performance </a:t>
            </a:r>
            <a:endParaRPr lang="en-US" sz="1800" dirty="0">
              <a:solidFill>
                <a:schemeClr val="tx1"/>
              </a:solidFill>
            </a:endParaRPr>
          </a:p>
          <a:p>
            <a:pPr lvl="0"/>
            <a:r>
              <a:rPr lang="en-US" sz="1800" b="1" dirty="0">
                <a:solidFill>
                  <a:schemeClr val="tx1"/>
                </a:solidFill>
              </a:rPr>
              <a:t>Production Engineering 	 </a:t>
            </a:r>
            <a:endParaRPr lang="en-US" sz="1800" dirty="0">
              <a:solidFill>
                <a:schemeClr val="tx1"/>
              </a:solidFill>
            </a:endParaRPr>
          </a:p>
          <a:p>
            <a:pPr lvl="0"/>
            <a:r>
              <a:rPr lang="en-US" sz="1800" b="1" dirty="0">
                <a:solidFill>
                  <a:schemeClr val="tx1"/>
                </a:solidFill>
              </a:rPr>
              <a:t>Workforce Planning to Improve Productivity</a:t>
            </a:r>
            <a:endParaRPr lang="en-US" sz="1800" dirty="0">
              <a:solidFill>
                <a:schemeClr val="tx1"/>
              </a:solidFill>
            </a:endParaRPr>
          </a:p>
          <a:p>
            <a:pPr lvl="0"/>
            <a:r>
              <a:rPr lang="en-US" sz="1800" b="1" dirty="0">
                <a:solidFill>
                  <a:schemeClr val="tx1"/>
                </a:solidFill>
              </a:rPr>
              <a:t>Mobile Technologies for Improved Productivity</a:t>
            </a:r>
            <a:endParaRPr lang="en-US" sz="1800" dirty="0">
              <a:solidFill>
                <a:schemeClr val="tx1"/>
              </a:solidFill>
            </a:endParaRPr>
          </a:p>
          <a:p>
            <a:pPr lvl="0"/>
            <a:r>
              <a:rPr lang="en-US" sz="1800" b="1" dirty="0">
                <a:solidFill>
                  <a:schemeClr val="tx1"/>
                </a:solidFill>
              </a:rPr>
              <a:t>Problem Solving for Business	 </a:t>
            </a:r>
            <a:endParaRPr lang="en-US" sz="1800" dirty="0">
              <a:solidFill>
                <a:schemeClr val="tx1"/>
              </a:solidFill>
            </a:endParaRPr>
          </a:p>
          <a:p>
            <a:pPr lvl="0"/>
            <a:r>
              <a:rPr lang="en-US" sz="1800" b="1" dirty="0">
                <a:solidFill>
                  <a:schemeClr val="tx1"/>
                </a:solidFill>
              </a:rPr>
              <a:t>Reducing Waste to Improve Productivity	 </a:t>
            </a:r>
            <a:endParaRPr lang="en-US" sz="1800" dirty="0">
              <a:solidFill>
                <a:schemeClr val="tx1"/>
              </a:solidFill>
            </a:endParaRPr>
          </a:p>
          <a:p>
            <a:pPr lvl="0"/>
            <a:r>
              <a:rPr lang="en-US" sz="1800" b="1" dirty="0">
                <a:solidFill>
                  <a:schemeClr val="tx1"/>
                </a:solidFill>
              </a:rPr>
              <a:t>Costing &amp; Financial Control	</a:t>
            </a:r>
            <a:endParaRPr lang="en-US" sz="1800" dirty="0">
              <a:solidFill>
                <a:schemeClr val="tx1"/>
              </a:solidFill>
            </a:endParaRPr>
          </a:p>
          <a:p>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32526198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8077200" cy="836126"/>
          </a:xfrm>
          <a:prstGeom prst="rect">
            <a:avLst/>
          </a:prstGeom>
          <a:noFill/>
        </p:spPr>
        <p:txBody>
          <a:bodyPr vert="horz" wrap="square" lIns="91440" tIns="45720" rIns="91440" bIns="45720" rtlCol="0" anchor="b">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lnSpc>
                <a:spcPts val="5800"/>
              </a:lnSpc>
              <a:spcBef>
                <a:spcPct val="0"/>
              </a:spcBef>
              <a:buNone/>
              <a:defRPr sz="4400" b="1" spc="50">
                <a:ln w="11430"/>
                <a:solidFill>
                  <a:srgbClr val="FF0000"/>
                </a:solidFill>
                <a:effectLst>
                  <a:outerShdw blurRad="76200" dist="50800" dir="5400000" algn="tl" rotWithShape="0">
                    <a:srgbClr val="000000">
                      <a:alpha val="65000"/>
                    </a:srgbClr>
                  </a:outerShdw>
                </a:effectLst>
                <a:latin typeface="Copperplate Gothic Bold" pitchFamily="34" charset="0"/>
              </a:defRPr>
            </a:lvl1pPr>
          </a:lstStyle>
          <a:p>
            <a:r>
              <a:rPr lang="en-US" dirty="0"/>
              <a:t>KEY BENEFITS </a:t>
            </a:r>
          </a:p>
        </p:txBody>
      </p:sp>
      <p:sp>
        <p:nvSpPr>
          <p:cNvPr id="5" name="TextBox 4"/>
          <p:cNvSpPr txBox="1"/>
          <p:nvPr/>
        </p:nvSpPr>
        <p:spPr>
          <a:xfrm>
            <a:off x="457201" y="1828800"/>
            <a:ext cx="7162800" cy="3108543"/>
          </a:xfrm>
          <a:prstGeom prst="rect">
            <a:avLst/>
          </a:prstGeom>
          <a:noFill/>
        </p:spPr>
        <p:txBody>
          <a:bodyPr wrap="square" rtlCol="0">
            <a:spAutoFit/>
          </a:bodyPr>
          <a:lstStyle/>
          <a:p>
            <a:r>
              <a:rPr lang="en-US" sz="1600" dirty="0">
                <a:solidFill>
                  <a:srgbClr val="00CC00"/>
                </a:solidFill>
                <a:effectLst>
                  <a:glow rad="101600">
                    <a:schemeClr val="bg1">
                      <a:alpha val="60000"/>
                    </a:schemeClr>
                  </a:glow>
                </a:effectLst>
                <a:latin typeface="Arial Black" pitchFamily="34" charset="0"/>
              </a:rPr>
              <a:t>LEVEL 3 – 4 COURSES (UK):</a:t>
            </a:r>
          </a:p>
          <a:p>
            <a:endParaRPr lang="en-US" dirty="0">
              <a:effectLst>
                <a:glow rad="101600">
                  <a:schemeClr val="bg1">
                    <a:alpha val="60000"/>
                  </a:schemeClr>
                </a:glow>
              </a:effectLst>
              <a:latin typeface="Arial Black" pitchFamily="34" charset="0"/>
            </a:endParaRPr>
          </a:p>
          <a:p>
            <a:pPr marL="342900" lvl="0" indent="-342900">
              <a:buFont typeface="Arial" panose="020B0604020202020204" pitchFamily="34" charset="0"/>
              <a:buChar char="•"/>
            </a:pPr>
            <a:r>
              <a:rPr lang="en-US" sz="2000" b="1" dirty="0"/>
              <a:t>Comprehensive e-learning </a:t>
            </a:r>
            <a:endParaRPr lang="en-US" sz="2000" dirty="0"/>
          </a:p>
          <a:p>
            <a:pPr marL="342900" lvl="0" indent="-342900">
              <a:buFont typeface="Arial" panose="020B0604020202020204" pitchFamily="34" charset="0"/>
              <a:buChar char="•"/>
            </a:pPr>
            <a:r>
              <a:rPr lang="en-US" sz="2000" b="1" dirty="0"/>
              <a:t>After completion the candidates </a:t>
            </a:r>
            <a:r>
              <a:rPr lang="en-US" sz="2000" b="1" dirty="0" smtClean="0"/>
              <a:t>are able to </a:t>
            </a:r>
            <a:r>
              <a:rPr lang="en-US" sz="2000" b="1" dirty="0"/>
              <a:t>qualify for global employment </a:t>
            </a:r>
            <a:r>
              <a:rPr lang="en-US" sz="2000" b="1" dirty="0" smtClean="0"/>
              <a:t>on merit.</a:t>
            </a:r>
            <a:endParaRPr lang="en-US" sz="2000" dirty="0"/>
          </a:p>
          <a:p>
            <a:pPr marL="342900" lvl="0" indent="-342900">
              <a:buFont typeface="Arial" panose="020B0604020202020204" pitchFamily="34" charset="0"/>
              <a:buChar char="•"/>
            </a:pPr>
            <a:r>
              <a:rPr lang="en-US" sz="2000" b="1" dirty="0"/>
              <a:t>Global Networking &amp; Public Relations</a:t>
            </a:r>
            <a:endParaRPr lang="en-US" sz="2000" dirty="0"/>
          </a:p>
          <a:p>
            <a:pPr marL="342900" lvl="0" indent="-342900">
              <a:buFont typeface="Arial" panose="020B0604020202020204" pitchFamily="34" charset="0"/>
              <a:buChar char="•"/>
            </a:pPr>
            <a:r>
              <a:rPr lang="en-US" sz="2000" b="1" dirty="0"/>
              <a:t>Scholarships for further studies abroad are also available  </a:t>
            </a:r>
            <a:endParaRPr lang="en-US" sz="2000" dirty="0"/>
          </a:p>
          <a:p>
            <a:pPr marL="342900" lvl="0" indent="-342900">
              <a:buFont typeface="Arial" panose="020B0604020202020204" pitchFamily="34" charset="0"/>
              <a:buChar char="•"/>
            </a:pPr>
            <a:r>
              <a:rPr lang="en-US" sz="2000" b="1" dirty="0"/>
              <a:t>Its time saver course students are only getting prepared in shortest possible period for their further studies at various universities for next three to four </a:t>
            </a:r>
            <a:r>
              <a:rPr lang="en-US" sz="2000" b="1" dirty="0" smtClean="0"/>
              <a:t>years</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35866077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TextBox 3"/>
          <p:cNvSpPr txBox="1"/>
          <p:nvPr/>
        </p:nvSpPr>
        <p:spPr>
          <a:xfrm>
            <a:off x="533400" y="333488"/>
            <a:ext cx="8077200" cy="836126"/>
          </a:xfrm>
          <a:prstGeom prst="rect">
            <a:avLst/>
          </a:prstGeom>
          <a:noFill/>
        </p:spPr>
        <p:txBody>
          <a:bodyPr vert="horz" wrap="square" lIns="91440" tIns="45720" rIns="91440" bIns="45720" rtlCol="0" anchor="b">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a:lnSpc>
                <a:spcPts val="5800"/>
              </a:lnSpc>
              <a:spcBef>
                <a:spcPct val="0"/>
              </a:spcBef>
              <a:buNone/>
              <a:defRPr sz="4400" b="1" spc="50">
                <a:ln w="11430"/>
                <a:solidFill>
                  <a:srgbClr val="FF0000"/>
                </a:solidFill>
                <a:effectLst>
                  <a:outerShdw blurRad="76200" dist="50800" dir="5400000" algn="tl" rotWithShape="0">
                    <a:srgbClr val="000000">
                      <a:alpha val="65000"/>
                    </a:srgbClr>
                  </a:outerShdw>
                </a:effectLst>
                <a:latin typeface="Copperplate Gothic Bold" pitchFamily="34" charset="0"/>
              </a:defRPr>
            </a:lvl1pPr>
          </a:lstStyle>
          <a:p>
            <a:r>
              <a:rPr lang="en-US" dirty="0"/>
              <a:t>REQUIREMENTS</a:t>
            </a:r>
          </a:p>
        </p:txBody>
      </p:sp>
      <p:sp>
        <p:nvSpPr>
          <p:cNvPr id="9" name="TextBox 8"/>
          <p:cNvSpPr txBox="1"/>
          <p:nvPr/>
        </p:nvSpPr>
        <p:spPr>
          <a:xfrm>
            <a:off x="762000" y="1972152"/>
            <a:ext cx="8077200" cy="1015663"/>
          </a:xfrm>
          <a:prstGeom prst="rect">
            <a:avLst/>
          </a:prstGeom>
          <a:noFill/>
        </p:spPr>
        <p:txBody>
          <a:bodyPr wrap="square" rtlCol="0">
            <a:spAutoFit/>
          </a:bodyPr>
          <a:lstStyle/>
          <a:p>
            <a:pPr lvl="0"/>
            <a:r>
              <a:rPr lang="en-US" sz="2000" b="1" dirty="0"/>
              <a:t>Age: 18 and Above</a:t>
            </a:r>
            <a:endParaRPr lang="en-US" sz="2000" dirty="0"/>
          </a:p>
          <a:p>
            <a:pPr lvl="0"/>
            <a:r>
              <a:rPr lang="en-US" sz="2000" b="1" dirty="0" smtClean="0"/>
              <a:t>Intermediate / </a:t>
            </a:r>
            <a:r>
              <a:rPr lang="en-US" sz="2000" b="1" dirty="0"/>
              <a:t>A level / </a:t>
            </a:r>
            <a:r>
              <a:rPr lang="en-US" sz="2000" b="1" dirty="0" smtClean="0"/>
              <a:t>Undergraduate / Graduate</a:t>
            </a:r>
            <a:endParaRPr lang="en-US" sz="2000" dirty="0"/>
          </a:p>
          <a:p>
            <a:pPr lvl="0"/>
            <a:r>
              <a:rPr lang="en-US" sz="2000" b="1" dirty="0"/>
              <a:t>Mandatory </a:t>
            </a:r>
            <a:r>
              <a:rPr lang="en-US" sz="2000" b="1" dirty="0" smtClean="0"/>
              <a:t>60</a:t>
            </a:r>
            <a:r>
              <a:rPr lang="en-US" sz="2000" b="1" dirty="0"/>
              <a:t>% Attendance in the classroom</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3186942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461665"/>
          </a:xfrm>
          <a:prstGeom prst="rect">
            <a:avLst/>
          </a:prstGeom>
          <a:noFill/>
        </p:spPr>
        <p:txBody>
          <a:bodyPr wrap="square" rtlCol="0">
            <a:spAutoFit/>
          </a:bodyPr>
          <a:lstStyle/>
          <a:p>
            <a:pPr algn="ctr"/>
            <a:r>
              <a:rPr lang="en-US" sz="2400" b="1" u="sng" dirty="0" smtClean="0"/>
              <a:t>FRIES Fee Schedule</a:t>
            </a:r>
            <a:endParaRPr lang="en-US" sz="2400" b="1" u="sng" dirty="0"/>
          </a:p>
        </p:txBody>
      </p:sp>
      <p:sp>
        <p:nvSpPr>
          <p:cNvPr id="6" name="TextBox 5"/>
          <p:cNvSpPr txBox="1"/>
          <p:nvPr/>
        </p:nvSpPr>
        <p:spPr>
          <a:xfrm>
            <a:off x="152400" y="857071"/>
            <a:ext cx="8915400" cy="1200329"/>
          </a:xfrm>
          <a:prstGeom prst="rect">
            <a:avLst/>
          </a:prstGeom>
          <a:noFill/>
        </p:spPr>
        <p:txBody>
          <a:bodyPr wrap="square" rtlCol="0">
            <a:spAutoFit/>
          </a:bodyPr>
          <a:lstStyle/>
          <a:p>
            <a:r>
              <a:rPr lang="en-US" b="1" dirty="0" smtClean="0"/>
              <a:t>LEVEL 3 - 4 UK COURSES: </a:t>
            </a:r>
            <a:br>
              <a:rPr lang="en-US" b="1" dirty="0" smtClean="0"/>
            </a:br>
            <a:r>
              <a:rPr lang="en-US" b="1" dirty="0" smtClean="0"/>
              <a:t>Application Fee: 1500 </a:t>
            </a:r>
            <a:r>
              <a:rPr lang="en-US" b="1" dirty="0" err="1" smtClean="0"/>
              <a:t>PKR</a:t>
            </a:r>
            <a:r>
              <a:rPr lang="en-US" b="1" dirty="0" smtClean="0"/>
              <a:t> </a:t>
            </a:r>
            <a:br>
              <a:rPr lang="en-US" b="1" dirty="0" smtClean="0"/>
            </a:br>
            <a:r>
              <a:rPr lang="en-US" b="1" dirty="0" smtClean="0"/>
              <a:t>Admission Fee: 5,000 </a:t>
            </a:r>
            <a:r>
              <a:rPr lang="en-US" b="1" dirty="0" err="1" smtClean="0"/>
              <a:t>PKR</a:t>
            </a:r>
            <a:r>
              <a:rPr lang="en-US" b="1" dirty="0" smtClean="0"/>
              <a:t> </a:t>
            </a:r>
            <a:br>
              <a:rPr lang="en-US" b="1" dirty="0" smtClean="0"/>
            </a:br>
            <a:r>
              <a:rPr lang="en-US" b="1" dirty="0" smtClean="0"/>
              <a:t>Tuition Fee - Yearly: Rs.279,000</a:t>
            </a:r>
            <a:endParaRPr lang="en-US" b="1" u="sng" dirty="0"/>
          </a:p>
        </p:txBody>
      </p:sp>
      <p:graphicFrame>
        <p:nvGraphicFramePr>
          <p:cNvPr id="7" name="Table 6"/>
          <p:cNvGraphicFramePr>
            <a:graphicFrameLocks noGrp="1"/>
          </p:cNvGraphicFramePr>
          <p:nvPr/>
        </p:nvGraphicFramePr>
        <p:xfrm>
          <a:off x="228600" y="2209800"/>
          <a:ext cx="8534400" cy="4023360"/>
        </p:xfrm>
        <a:graphic>
          <a:graphicData uri="http://schemas.openxmlformats.org/drawingml/2006/table">
            <a:tbl>
              <a:tblPr firstRow="1" bandRow="1">
                <a:tableStyleId>{BDBED569-4797-4DF1-A0F4-6AAB3CD982D8}</a:tableStyleId>
              </a:tblPr>
              <a:tblGrid>
                <a:gridCol w="1143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63913">
                <a:tc>
                  <a:txBody>
                    <a:bodyPr/>
                    <a:lstStyle/>
                    <a:p>
                      <a:pPr algn="ctr"/>
                      <a:r>
                        <a:rPr lang="en-US" dirty="0" smtClean="0"/>
                        <a:t>Months</a:t>
                      </a:r>
                      <a:endParaRPr lang="en-US" dirty="0"/>
                    </a:p>
                  </a:txBody>
                  <a:tcPr/>
                </a:tc>
                <a:tc>
                  <a:txBody>
                    <a:bodyPr/>
                    <a:lstStyle/>
                    <a:p>
                      <a:pPr algn="ctr"/>
                      <a:r>
                        <a:rPr lang="en-US" dirty="0" smtClean="0"/>
                        <a:t>Tuition</a:t>
                      </a:r>
                      <a:r>
                        <a:rPr lang="en-US" baseline="0" dirty="0" smtClean="0"/>
                        <a:t> Fee</a:t>
                      </a:r>
                      <a:endParaRPr lang="en-US" dirty="0"/>
                    </a:p>
                  </a:txBody>
                  <a:tcPr/>
                </a:tc>
                <a:tc>
                  <a:txBody>
                    <a:bodyPr/>
                    <a:lstStyle/>
                    <a:p>
                      <a:pPr algn="ctr"/>
                      <a:r>
                        <a:rPr lang="en-US" dirty="0" smtClean="0"/>
                        <a:t>Internship Payroll</a:t>
                      </a:r>
                      <a:endParaRPr lang="en-US" dirty="0"/>
                    </a:p>
                  </a:txBody>
                  <a:tcPr/>
                </a:tc>
                <a:tc>
                  <a:txBody>
                    <a:bodyPr/>
                    <a:lstStyle/>
                    <a:p>
                      <a:pPr algn="ctr"/>
                      <a:r>
                        <a:rPr lang="en-US" dirty="0" smtClean="0"/>
                        <a:t>Out of Pocket Exp</a:t>
                      </a:r>
                      <a:endParaRPr lang="en-US" dirty="0"/>
                    </a:p>
                  </a:txBody>
                  <a:tcPr/>
                </a:tc>
                <a:extLst>
                  <a:ext uri="{0D108BD9-81ED-4DB2-BD59-A6C34878D82A}">
                    <a16:rowId xmlns:a16="http://schemas.microsoft.com/office/drawing/2014/main" val="10000"/>
                  </a:ext>
                </a:extLst>
              </a:tr>
              <a:tr h="363913">
                <a:tc>
                  <a:txBody>
                    <a:bodyPr/>
                    <a:lstStyle/>
                    <a:p>
                      <a:pPr algn="ctr"/>
                      <a:r>
                        <a:rPr lang="en-US" dirty="0" smtClean="0"/>
                        <a:t>1</a:t>
                      </a:r>
                      <a:endParaRPr lang="en-US" dirty="0"/>
                    </a:p>
                  </a:txBody>
                  <a:tcPr/>
                </a:tc>
                <a:tc>
                  <a:txBody>
                    <a:bodyPr/>
                    <a:lstStyle/>
                    <a:p>
                      <a:pPr algn="ctr"/>
                      <a:r>
                        <a:rPr lang="en-US" dirty="0" err="1" smtClean="0"/>
                        <a:t>PKR</a:t>
                      </a:r>
                      <a:r>
                        <a:rPr lang="en-US" dirty="0" smtClean="0"/>
                        <a:t> 20,000</a:t>
                      </a:r>
                      <a:endParaRPr lang="en-US" dirty="0"/>
                    </a:p>
                  </a:txBody>
                  <a:tcPr/>
                </a:tc>
                <a:tc>
                  <a:txBody>
                    <a:bodyPr/>
                    <a:lstStyle/>
                    <a:p>
                      <a:pPr algn="ctr"/>
                      <a:r>
                        <a:rPr lang="en-US" dirty="0" err="1" smtClean="0"/>
                        <a:t>PKR</a:t>
                      </a:r>
                      <a:r>
                        <a:rPr lang="en-US" dirty="0" smtClean="0"/>
                        <a:t> 12,000 </a:t>
                      </a: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363913">
                <a:tc>
                  <a:txBody>
                    <a:bodyPr/>
                    <a:lstStyle/>
                    <a:p>
                      <a:pPr algn="ctr"/>
                      <a:r>
                        <a:rPr lang="en-US" dirty="0" smtClean="0"/>
                        <a:t>2</a:t>
                      </a:r>
                      <a:endParaRPr lang="en-US" dirty="0"/>
                    </a:p>
                  </a:txBody>
                  <a:tcPr/>
                </a:tc>
                <a:tc>
                  <a:txBody>
                    <a:bodyPr/>
                    <a:lstStyle/>
                    <a:p>
                      <a:pPr algn="ctr"/>
                      <a:r>
                        <a:rPr lang="en-US" dirty="0" err="1" smtClean="0"/>
                        <a:t>PKR</a:t>
                      </a:r>
                      <a:r>
                        <a:rPr lang="en-US" dirty="0" smtClean="0"/>
                        <a:t> 20,000</a:t>
                      </a:r>
                      <a:endParaRPr lang="en-US" dirty="0"/>
                    </a:p>
                  </a:txBody>
                  <a:tcPr/>
                </a:tc>
                <a:tc>
                  <a:txBody>
                    <a:bodyPr/>
                    <a:lstStyle/>
                    <a:p>
                      <a:pPr algn="ctr"/>
                      <a:r>
                        <a:rPr lang="en-US" dirty="0" err="1" smtClean="0"/>
                        <a:t>PKR</a:t>
                      </a:r>
                      <a:r>
                        <a:rPr lang="en-US" dirty="0" smtClean="0"/>
                        <a:t> 12,000 </a:t>
                      </a: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63913">
                <a:tc>
                  <a:txBody>
                    <a:bodyPr/>
                    <a:lstStyle/>
                    <a:p>
                      <a:pPr algn="ctr"/>
                      <a:r>
                        <a:rPr lang="en-US" dirty="0" smtClean="0"/>
                        <a:t>3</a:t>
                      </a:r>
                      <a:endParaRPr lang="en-US" dirty="0"/>
                    </a:p>
                  </a:txBody>
                  <a:tcPr/>
                </a:tc>
                <a:tc>
                  <a:txBody>
                    <a:bodyPr/>
                    <a:lstStyle/>
                    <a:p>
                      <a:pPr algn="ctr"/>
                      <a:r>
                        <a:rPr lang="en-US" dirty="0" err="1" smtClean="0"/>
                        <a:t>PKR</a:t>
                      </a:r>
                      <a:r>
                        <a:rPr lang="en-US" dirty="0" smtClean="0"/>
                        <a:t> 20,000</a:t>
                      </a:r>
                      <a:endParaRPr lang="en-US" dirty="0"/>
                    </a:p>
                  </a:txBody>
                  <a:tcPr/>
                </a:tc>
                <a:tc>
                  <a:txBody>
                    <a:bodyPr/>
                    <a:lstStyle/>
                    <a:p>
                      <a:pPr algn="ctr"/>
                      <a:r>
                        <a:rPr lang="en-US" dirty="0" err="1" smtClean="0"/>
                        <a:t>PKR</a:t>
                      </a:r>
                      <a:r>
                        <a:rPr lang="en-US" dirty="0" smtClean="0"/>
                        <a:t> 12,000 </a:t>
                      </a: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363913">
                <a:tc>
                  <a:txBody>
                    <a:bodyPr/>
                    <a:lstStyle/>
                    <a:p>
                      <a:pPr algn="ctr"/>
                      <a:r>
                        <a:rPr lang="en-US" dirty="0" smtClean="0"/>
                        <a:t>4</a:t>
                      </a:r>
                      <a:endParaRPr lang="en-US" dirty="0"/>
                    </a:p>
                  </a:txBody>
                  <a:tcPr/>
                </a:tc>
                <a:tc>
                  <a:txBody>
                    <a:bodyPr/>
                    <a:lstStyle/>
                    <a:p>
                      <a:pPr algn="ctr"/>
                      <a:r>
                        <a:rPr lang="en-US" dirty="0" err="1" smtClean="0"/>
                        <a:t>PKR</a:t>
                      </a:r>
                      <a:r>
                        <a:rPr lang="en-US" dirty="0" smtClean="0"/>
                        <a:t> 20,000</a:t>
                      </a:r>
                      <a:endParaRPr lang="en-US" dirty="0"/>
                    </a:p>
                  </a:txBody>
                  <a:tcPr/>
                </a:tc>
                <a:tc>
                  <a:txBody>
                    <a:bodyPr/>
                    <a:lstStyle/>
                    <a:p>
                      <a:pPr algn="ctr"/>
                      <a:r>
                        <a:rPr lang="en-US" dirty="0" err="1" smtClean="0"/>
                        <a:t>PKR</a:t>
                      </a:r>
                      <a:r>
                        <a:rPr lang="en-US" dirty="0" smtClean="0"/>
                        <a:t> 25,000 </a:t>
                      </a: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363913">
                <a:tc>
                  <a:txBody>
                    <a:bodyPr/>
                    <a:lstStyle/>
                    <a:p>
                      <a:pPr algn="ctr"/>
                      <a:r>
                        <a:rPr lang="en-US" dirty="0" smtClean="0"/>
                        <a:t>5</a:t>
                      </a:r>
                      <a:endParaRPr lang="en-US" dirty="0"/>
                    </a:p>
                  </a:txBody>
                  <a:tcPr/>
                </a:tc>
                <a:tc>
                  <a:txBody>
                    <a:bodyPr/>
                    <a:lstStyle/>
                    <a:p>
                      <a:pPr algn="ctr"/>
                      <a:r>
                        <a:rPr lang="en-US" dirty="0" err="1" smtClean="0"/>
                        <a:t>PKR</a:t>
                      </a:r>
                      <a:r>
                        <a:rPr lang="en-US" dirty="0" smtClean="0"/>
                        <a:t> 20,000</a:t>
                      </a:r>
                      <a:endParaRPr lang="en-US" dirty="0"/>
                    </a:p>
                  </a:txBody>
                  <a:tcPr/>
                </a:tc>
                <a:tc>
                  <a:txBody>
                    <a:bodyPr/>
                    <a:lstStyle/>
                    <a:p>
                      <a:pPr algn="ctr"/>
                      <a:r>
                        <a:rPr lang="en-US" dirty="0" err="1" smtClean="0"/>
                        <a:t>PKR</a:t>
                      </a:r>
                      <a:r>
                        <a:rPr lang="en-US" dirty="0" smtClean="0"/>
                        <a:t> 25,000 </a:t>
                      </a: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363913">
                <a:tc>
                  <a:txBody>
                    <a:bodyPr/>
                    <a:lstStyle/>
                    <a:p>
                      <a:pPr algn="ctr"/>
                      <a:r>
                        <a:rPr lang="en-US" dirty="0" smtClean="0"/>
                        <a:t>6</a:t>
                      </a:r>
                      <a:endParaRPr lang="en-US" dirty="0"/>
                    </a:p>
                  </a:txBody>
                  <a:tcPr/>
                </a:tc>
                <a:tc>
                  <a:txBody>
                    <a:bodyPr/>
                    <a:lstStyle/>
                    <a:p>
                      <a:pPr algn="ctr"/>
                      <a:r>
                        <a:rPr lang="en-US" dirty="0" err="1" smtClean="0"/>
                        <a:t>PKR</a:t>
                      </a:r>
                      <a:r>
                        <a:rPr lang="en-US" dirty="0" smtClean="0"/>
                        <a:t> 20,000</a:t>
                      </a:r>
                      <a:endParaRPr lang="en-US" dirty="0"/>
                    </a:p>
                  </a:txBody>
                  <a:tcPr/>
                </a:tc>
                <a:tc>
                  <a:txBody>
                    <a:bodyPr/>
                    <a:lstStyle/>
                    <a:p>
                      <a:pPr algn="ctr"/>
                      <a:r>
                        <a:rPr lang="en-US" dirty="0" err="1" smtClean="0"/>
                        <a:t>PKR</a:t>
                      </a:r>
                      <a:r>
                        <a:rPr lang="en-US" dirty="0" smtClean="0"/>
                        <a:t> 25,000 </a:t>
                      </a: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363913">
                <a:tc>
                  <a:txBody>
                    <a:bodyPr/>
                    <a:lstStyle/>
                    <a:p>
                      <a:pPr algn="ctr"/>
                      <a:r>
                        <a:rPr lang="en-US" dirty="0" smtClean="0"/>
                        <a:t>7</a:t>
                      </a:r>
                      <a:endParaRPr lang="en-US" dirty="0"/>
                    </a:p>
                  </a:txBody>
                  <a:tcPr/>
                </a:tc>
                <a:tc>
                  <a:txBody>
                    <a:bodyPr/>
                    <a:lstStyle/>
                    <a:p>
                      <a:pPr algn="ctr"/>
                      <a:r>
                        <a:rPr lang="en-US" dirty="0" err="1" smtClean="0"/>
                        <a:t>PKR</a:t>
                      </a:r>
                      <a:r>
                        <a:rPr lang="en-US" dirty="0" smtClean="0"/>
                        <a:t> 53,000</a:t>
                      </a:r>
                      <a:endParaRPr lang="en-US" dirty="0"/>
                    </a:p>
                  </a:txBody>
                  <a:tcPr/>
                </a:tc>
                <a:tc>
                  <a:txBody>
                    <a:bodyPr/>
                    <a:lstStyle/>
                    <a:p>
                      <a:pPr algn="ctr"/>
                      <a:r>
                        <a:rPr lang="en-US" dirty="0" err="1" smtClean="0"/>
                        <a:t>PKR</a:t>
                      </a:r>
                      <a:r>
                        <a:rPr lang="en-US" dirty="0" smtClean="0"/>
                        <a:t> 25,000 </a:t>
                      </a: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363913">
                <a:tc>
                  <a:txBody>
                    <a:bodyPr/>
                    <a:lstStyle/>
                    <a:p>
                      <a:pPr algn="ctr"/>
                      <a:r>
                        <a:rPr lang="en-US" dirty="0" smtClean="0"/>
                        <a:t>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PKR</a:t>
                      </a:r>
                      <a:r>
                        <a:rPr lang="en-US" dirty="0" smtClean="0"/>
                        <a:t> 53,000</a:t>
                      </a:r>
                    </a:p>
                  </a:txBody>
                  <a:tcPr/>
                </a:tc>
                <a:tc>
                  <a:txBody>
                    <a:bodyPr/>
                    <a:lstStyle/>
                    <a:p>
                      <a:pPr algn="ctr"/>
                      <a:r>
                        <a:rPr lang="en-US" dirty="0" err="1" smtClean="0"/>
                        <a:t>PKR</a:t>
                      </a:r>
                      <a:r>
                        <a:rPr lang="en-US" dirty="0" smtClean="0"/>
                        <a:t> 35,000 </a:t>
                      </a:r>
                      <a:endParaRPr lang="en-US" dirty="0"/>
                    </a:p>
                  </a:txBody>
                  <a:tcPr/>
                </a:tc>
                <a:tc>
                  <a:txBody>
                    <a:bodyPr/>
                    <a:lstStyle/>
                    <a:p>
                      <a:pPr algn="ctr"/>
                      <a:endParaRPr lang="en-US" dirty="0"/>
                    </a:p>
                  </a:txBody>
                  <a:tcPr/>
                </a:tc>
                <a:extLst>
                  <a:ext uri="{0D108BD9-81ED-4DB2-BD59-A6C34878D82A}">
                    <a16:rowId xmlns:a16="http://schemas.microsoft.com/office/drawing/2014/main" val="10008"/>
                  </a:ext>
                </a:extLst>
              </a:tr>
              <a:tr h="363913">
                <a:tc>
                  <a:txBody>
                    <a:bodyPr/>
                    <a:lstStyle/>
                    <a:p>
                      <a:pPr algn="ctr"/>
                      <a:r>
                        <a:rPr lang="en-US" dirty="0" smtClean="0"/>
                        <a:t>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PKR</a:t>
                      </a:r>
                      <a:r>
                        <a:rPr lang="en-US" dirty="0" smtClean="0"/>
                        <a:t> 53,000</a:t>
                      </a:r>
                    </a:p>
                  </a:txBody>
                  <a:tcPr/>
                </a:tc>
                <a:tc>
                  <a:txBody>
                    <a:bodyPr/>
                    <a:lstStyle/>
                    <a:p>
                      <a:pPr algn="ctr"/>
                      <a:r>
                        <a:rPr lang="en-US" dirty="0" err="1" smtClean="0"/>
                        <a:t>PKR</a:t>
                      </a:r>
                      <a:r>
                        <a:rPr lang="en-US" dirty="0" smtClean="0"/>
                        <a:t> 35,000 </a:t>
                      </a: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r h="363913">
                <a:tc>
                  <a:txBody>
                    <a:bodyPr/>
                    <a:lstStyle/>
                    <a:p>
                      <a:pPr algn="ctr"/>
                      <a:r>
                        <a:rPr lang="en-US" dirty="0" smtClean="0"/>
                        <a:t>Total</a:t>
                      </a:r>
                      <a:endParaRPr lang="en-US" b="1" dirty="0"/>
                    </a:p>
                  </a:txBody>
                  <a:tcPr/>
                </a:tc>
                <a:tc>
                  <a:txBody>
                    <a:bodyPr/>
                    <a:lstStyle/>
                    <a:p>
                      <a:pPr algn="ctr"/>
                      <a:r>
                        <a:rPr lang="en-US" dirty="0" err="1" smtClean="0"/>
                        <a:t>PKR</a:t>
                      </a:r>
                      <a:r>
                        <a:rPr lang="en-US" dirty="0" smtClean="0"/>
                        <a:t> - 279,000</a:t>
                      </a:r>
                      <a:endParaRPr lang="en-US" b="1" dirty="0"/>
                    </a:p>
                  </a:txBody>
                  <a:tcPr/>
                </a:tc>
                <a:tc>
                  <a:txBody>
                    <a:bodyPr/>
                    <a:lstStyle/>
                    <a:p>
                      <a:pPr algn="ctr"/>
                      <a:r>
                        <a:rPr lang="en-US" dirty="0" err="1" smtClean="0"/>
                        <a:t>PKR</a:t>
                      </a:r>
                      <a:r>
                        <a:rPr lang="en-US" dirty="0" smtClean="0"/>
                        <a:t> - 206,000</a:t>
                      </a:r>
                      <a:endParaRPr lang="en-US" b="1" dirty="0"/>
                    </a:p>
                  </a:txBody>
                  <a:tcPr/>
                </a:tc>
                <a:tc>
                  <a:txBody>
                    <a:bodyPr/>
                    <a:lstStyle/>
                    <a:p>
                      <a:pPr algn="ctr"/>
                      <a:r>
                        <a:rPr lang="en-US" dirty="0" err="1" smtClean="0"/>
                        <a:t>PKR</a:t>
                      </a:r>
                      <a:r>
                        <a:rPr lang="en-US" dirty="0" smtClean="0"/>
                        <a:t> - 73,000 </a:t>
                      </a:r>
                      <a:endParaRPr lang="en-US" b="1"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144640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50403"/>
            <a:ext cx="9144000" cy="707886"/>
          </a:xfrm>
          <a:prstGeom prst="rect">
            <a:avLst/>
          </a:prstGeom>
        </p:spPr>
        <p:txBody>
          <a:bodyPr wrap="square">
            <a:spAutoFit/>
          </a:bodyPr>
          <a:lstStyle/>
          <a:p>
            <a:pPr algn="ctr"/>
            <a:r>
              <a:rPr lang="en-US" sz="4000" b="1" dirty="0">
                <a:effectLst>
                  <a:glow rad="63500">
                    <a:schemeClr val="accent2">
                      <a:satMod val="175000"/>
                      <a:alpha val="40000"/>
                    </a:schemeClr>
                  </a:glow>
                  <a:outerShdw blurRad="50800" dist="38100" dir="2700000" algn="tl" rotWithShape="0">
                    <a:prstClr val="black">
                      <a:alpha val="40000"/>
                    </a:prstClr>
                  </a:outerShdw>
                </a:effectLst>
                <a:latin typeface="Arial" pitchFamily="34" charset="0"/>
                <a:cs typeface="Arial" pitchFamily="34" charset="0"/>
              </a:rPr>
              <a:t>OUR INDUSTRIAL COURSES (USA)</a:t>
            </a:r>
            <a:endParaRPr lang="en-US" sz="32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3361497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43580"/>
            <a:ext cx="8077200" cy="523220"/>
          </a:xfrm>
          <a:prstGeom prst="rect">
            <a:avLst/>
          </a:prstGeom>
          <a:noFill/>
        </p:spPr>
        <p:txBody>
          <a:bodyPr wrap="square" rtlCol="0">
            <a:spAutoFit/>
          </a:bodyPr>
          <a:lstStyle/>
          <a:p>
            <a:pPr algn="ctr"/>
            <a:r>
              <a:rPr lang="en-US" sz="2800" dirty="0">
                <a:solidFill>
                  <a:sysClr val="windowText" lastClr="000000"/>
                </a:solidFill>
                <a:effectLst>
                  <a:outerShdw blurRad="50800" dist="38100" dir="2700000" algn="tl" rotWithShape="0">
                    <a:prstClr val="black">
                      <a:alpha val="40000"/>
                    </a:prstClr>
                  </a:outerShdw>
                </a:effectLst>
                <a:latin typeface="Arial Black" pitchFamily="34" charset="0"/>
              </a:rPr>
              <a:t>OUR INDUSTRIAL COURSES (USA)</a:t>
            </a:r>
          </a:p>
        </p:txBody>
      </p:sp>
      <p:sp>
        <p:nvSpPr>
          <p:cNvPr id="9" name="TextBox 8"/>
          <p:cNvSpPr txBox="1"/>
          <p:nvPr/>
        </p:nvSpPr>
        <p:spPr>
          <a:xfrm>
            <a:off x="542925" y="990600"/>
            <a:ext cx="8077200" cy="455509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Advanced Procurement Negotiations</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Audit, Compliance &amp; Regulation</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Business Development, Social Media &amp; Marketing</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Change Management and Change Leadership</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Coaching &amp; Executive Management Strategy</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Commercial Audit - Internal Audit &amp; Best Practice</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Contractor Purchasing System Review (CPSR)</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Cost Reduction and Supplier Partnership</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Effective Bid &amp; Tender Strategies for the Oil &amp; Gas Industry</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Effective Vendor Spend Management &amp; Strategies</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Human Resources: Strategic &amp; Tactical </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Procurement Audit &amp; Procurement System Development</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Procurement Cost Reduction</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Procurement Process &amp; Solutions</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Vendor / Supply Chain Management</a:t>
            </a:r>
          </a:p>
          <a:p>
            <a:pPr marL="285750" indent="-285750">
              <a:buFont typeface="Arial" panose="020B0604020202020204" pitchFamily="34" charset="0"/>
              <a:buChar char="•"/>
            </a:pPr>
            <a:r>
              <a:rPr lang="en-US" b="1" dirty="0">
                <a:solidFill>
                  <a:sysClr val="windowText" lastClr="000000"/>
                </a:solidFill>
                <a:effectLst>
                  <a:glow rad="139700">
                    <a:schemeClr val="bg1">
                      <a:alpha val="40000"/>
                    </a:schemeClr>
                  </a:glow>
                </a:effectLst>
                <a:latin typeface="Arial" pitchFamily="34" charset="0"/>
                <a:cs typeface="Arial" pitchFamily="34" charset="0"/>
              </a:rPr>
              <a:t>Organizational Compliance SOP's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14325578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50403"/>
            <a:ext cx="9144000" cy="707886"/>
          </a:xfrm>
          <a:prstGeom prst="rect">
            <a:avLst/>
          </a:prstGeom>
        </p:spPr>
        <p:txBody>
          <a:bodyPr wrap="square">
            <a:spAutoFit/>
          </a:bodyPr>
          <a:lstStyle/>
          <a:p>
            <a:pPr algn="ctr"/>
            <a:r>
              <a:rPr lang="en-US" sz="4000" b="1" dirty="0">
                <a:effectLst>
                  <a:glow rad="63500">
                    <a:schemeClr val="accent2">
                      <a:satMod val="175000"/>
                      <a:alpha val="40000"/>
                    </a:schemeClr>
                  </a:glow>
                  <a:outerShdw blurRad="50800" dist="38100" dir="2700000" algn="tl" rotWithShape="0">
                    <a:prstClr val="black">
                      <a:alpha val="40000"/>
                    </a:prstClr>
                  </a:outerShdw>
                </a:effectLst>
                <a:latin typeface="Arial" pitchFamily="34" charset="0"/>
                <a:cs typeface="Arial" pitchFamily="34" charset="0"/>
              </a:rPr>
              <a:t>OUR </a:t>
            </a:r>
            <a:r>
              <a:rPr lang="en-US" sz="4000" b="1" dirty="0" smtClean="0">
                <a:effectLst>
                  <a:glow rad="63500">
                    <a:schemeClr val="accent2">
                      <a:satMod val="175000"/>
                      <a:alpha val="40000"/>
                    </a:schemeClr>
                  </a:glow>
                  <a:outerShdw blurRad="50800" dist="38100" dir="2700000" algn="tl" rotWithShape="0">
                    <a:prstClr val="black">
                      <a:alpha val="40000"/>
                    </a:prstClr>
                  </a:outerShdw>
                </a:effectLst>
                <a:latin typeface="Arial" pitchFamily="34" charset="0"/>
                <a:cs typeface="Arial" pitchFamily="34" charset="0"/>
              </a:rPr>
              <a:t>NATIONAL COURSES</a:t>
            </a:r>
            <a:endParaRPr lang="en-US" sz="32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2087567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6380"/>
            <a:ext cx="8991600" cy="523220"/>
          </a:xfrm>
          <a:prstGeom prst="rect">
            <a:avLst/>
          </a:prstGeom>
          <a:noFill/>
        </p:spPr>
        <p:txBody>
          <a:bodyPr wrap="square" rtlCol="0">
            <a:spAutoFit/>
          </a:bodyPr>
          <a:lstStyle/>
          <a:p>
            <a:pPr algn="ctr"/>
            <a:r>
              <a:rPr lang="en-US" sz="2800" dirty="0" smtClean="0">
                <a:solidFill>
                  <a:sysClr val="windowText" lastClr="000000"/>
                </a:solidFill>
                <a:effectLst>
                  <a:glow rad="228600">
                    <a:schemeClr val="bg1">
                      <a:alpha val="40000"/>
                    </a:schemeClr>
                  </a:glow>
                  <a:outerShdw blurRad="50800" dist="38100" dir="2700000" algn="tl" rotWithShape="0">
                    <a:prstClr val="black">
                      <a:alpha val="40000"/>
                    </a:prstClr>
                  </a:outerShdw>
                </a:effectLst>
                <a:latin typeface="Arial Black" pitchFamily="34" charset="0"/>
              </a:rPr>
              <a:t>OUR NATIONAL COURSES</a:t>
            </a:r>
            <a:endParaRPr lang="en-US" sz="2800" dirty="0">
              <a:solidFill>
                <a:sysClr val="windowText" lastClr="000000"/>
              </a:solidFill>
              <a:effectLst>
                <a:glow rad="228600">
                  <a:schemeClr val="bg1">
                    <a:alpha val="40000"/>
                  </a:schemeClr>
                </a:glow>
                <a:outerShdw blurRad="50800" dist="38100" dir="2700000" algn="tl" rotWithShape="0">
                  <a:prstClr val="black">
                    <a:alpha val="40000"/>
                  </a:prstClr>
                </a:outerShdw>
              </a:effectLst>
              <a:latin typeface="Arial Black" pitchFamily="34" charset="0"/>
            </a:endParaRPr>
          </a:p>
        </p:txBody>
      </p:sp>
      <p:sp>
        <p:nvSpPr>
          <p:cNvPr id="7" name="TextBox 6"/>
          <p:cNvSpPr txBox="1"/>
          <p:nvPr/>
        </p:nvSpPr>
        <p:spPr>
          <a:xfrm>
            <a:off x="609600" y="620807"/>
            <a:ext cx="7924800" cy="535531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effectLst>
                  <a:glow rad="101600">
                    <a:schemeClr val="bg1">
                      <a:alpha val="60000"/>
                    </a:schemeClr>
                  </a:glow>
                </a:effectLst>
                <a:latin typeface="Arial" pitchFamily="34" charset="0"/>
                <a:cs typeface="Arial" pitchFamily="34" charset="0"/>
              </a:rPr>
              <a:t>IELTS – </a:t>
            </a:r>
          </a:p>
          <a:p>
            <a:r>
              <a:rPr lang="en-US" b="1" dirty="0" smtClean="0">
                <a:effectLst>
                  <a:glow rad="101600">
                    <a:schemeClr val="bg1">
                      <a:alpha val="60000"/>
                    </a:schemeClr>
                  </a:glow>
                </a:effectLst>
                <a:latin typeface="Arial" pitchFamily="34" charset="0"/>
                <a:cs typeface="Arial" pitchFamily="34" charset="0"/>
              </a:rPr>
              <a:t>4 </a:t>
            </a:r>
            <a:r>
              <a:rPr lang="en-US" b="1" dirty="0">
                <a:effectLst>
                  <a:glow rad="101600">
                    <a:schemeClr val="bg1">
                      <a:alpha val="60000"/>
                    </a:schemeClr>
                  </a:glow>
                </a:effectLst>
                <a:latin typeface="Arial" pitchFamily="34" charset="0"/>
                <a:cs typeface="Arial" pitchFamily="34" charset="0"/>
              </a:rPr>
              <a:t>Weeks | Fees: PKR 5000 /= | Per </a:t>
            </a:r>
            <a:r>
              <a:rPr lang="en-US" b="1" dirty="0" smtClean="0">
                <a:effectLst>
                  <a:glow rad="101600">
                    <a:schemeClr val="bg1">
                      <a:alpha val="60000"/>
                    </a:schemeClr>
                  </a:glow>
                </a:effectLst>
                <a:latin typeface="Arial" pitchFamily="34" charset="0"/>
                <a:cs typeface="Arial" pitchFamily="34" charset="0"/>
              </a:rPr>
              <a:t>Month</a:t>
            </a:r>
          </a:p>
          <a:p>
            <a:pPr marL="285750" indent="-285750">
              <a:buFont typeface="Arial" panose="020B0604020202020204" pitchFamily="34" charset="0"/>
              <a:buChar char="•"/>
            </a:pPr>
            <a:r>
              <a:rPr lang="en-US" sz="2400" b="1" dirty="0" smtClean="0">
                <a:effectLst>
                  <a:glow rad="101600">
                    <a:schemeClr val="bg1">
                      <a:alpha val="60000"/>
                    </a:schemeClr>
                  </a:glow>
                </a:effectLst>
                <a:latin typeface="Arial" pitchFamily="34" charset="0"/>
                <a:cs typeface="Arial" pitchFamily="34" charset="0"/>
              </a:rPr>
              <a:t>English Conversation – </a:t>
            </a:r>
          </a:p>
          <a:p>
            <a:r>
              <a:rPr lang="en-US" b="1" dirty="0" smtClean="0">
                <a:effectLst>
                  <a:glow rad="101600">
                    <a:schemeClr val="bg1">
                      <a:alpha val="60000"/>
                    </a:schemeClr>
                  </a:glow>
                </a:effectLst>
                <a:latin typeface="Arial" pitchFamily="34" charset="0"/>
                <a:cs typeface="Arial" pitchFamily="34" charset="0"/>
              </a:rPr>
              <a:t>8 </a:t>
            </a:r>
            <a:r>
              <a:rPr lang="en-US" b="1" dirty="0">
                <a:effectLst>
                  <a:glow rad="101600">
                    <a:schemeClr val="bg1">
                      <a:alpha val="60000"/>
                    </a:schemeClr>
                  </a:glow>
                </a:effectLst>
                <a:latin typeface="Arial" pitchFamily="34" charset="0"/>
                <a:cs typeface="Arial" pitchFamily="34" charset="0"/>
              </a:rPr>
              <a:t>Weeks | Fees: PKR 5000 /= | Per </a:t>
            </a:r>
            <a:r>
              <a:rPr lang="en-US" b="1" dirty="0" smtClean="0">
                <a:effectLst>
                  <a:glow rad="101600">
                    <a:schemeClr val="bg1">
                      <a:alpha val="60000"/>
                    </a:schemeClr>
                  </a:glow>
                </a:effectLst>
                <a:latin typeface="Arial" pitchFamily="34" charset="0"/>
                <a:cs typeface="Arial" pitchFamily="34" charset="0"/>
              </a:rPr>
              <a:t>Month</a:t>
            </a:r>
          </a:p>
          <a:p>
            <a:pPr marL="285750" indent="-285750">
              <a:buFont typeface="Arial" panose="020B0604020202020204" pitchFamily="34" charset="0"/>
              <a:buChar char="•"/>
            </a:pPr>
            <a:r>
              <a:rPr lang="en-US" sz="2400" b="1" dirty="0" smtClean="0">
                <a:effectLst>
                  <a:glow rad="101600">
                    <a:schemeClr val="bg1">
                      <a:alpha val="60000"/>
                    </a:schemeClr>
                  </a:glow>
                </a:effectLst>
                <a:latin typeface="Arial" pitchFamily="34" charset="0"/>
                <a:cs typeface="Arial" pitchFamily="34" charset="0"/>
              </a:rPr>
              <a:t>English for Diplomats – </a:t>
            </a:r>
          </a:p>
          <a:p>
            <a:r>
              <a:rPr lang="en-US" b="1" dirty="0" smtClean="0">
                <a:effectLst>
                  <a:glow rad="101600">
                    <a:schemeClr val="bg1">
                      <a:alpha val="60000"/>
                    </a:schemeClr>
                  </a:glow>
                </a:effectLst>
                <a:latin typeface="Arial" pitchFamily="34" charset="0"/>
                <a:cs typeface="Arial" pitchFamily="34" charset="0"/>
              </a:rPr>
              <a:t>8 </a:t>
            </a:r>
            <a:r>
              <a:rPr lang="en-US" b="1" dirty="0">
                <a:effectLst>
                  <a:glow rad="101600">
                    <a:schemeClr val="bg1">
                      <a:alpha val="60000"/>
                    </a:schemeClr>
                  </a:glow>
                </a:effectLst>
                <a:latin typeface="Arial" pitchFamily="34" charset="0"/>
                <a:cs typeface="Arial" pitchFamily="34" charset="0"/>
              </a:rPr>
              <a:t>Weeks | Fees: PKR 20,000 /= | Per Month</a:t>
            </a:r>
            <a:endParaRPr lang="en-US" b="1" dirty="0" smtClean="0">
              <a:effectLst>
                <a:glow rad="101600">
                  <a:schemeClr val="bg1">
                    <a:alpha val="60000"/>
                  </a:schemeClr>
                </a:glow>
              </a:effectLst>
              <a:latin typeface="Arial" pitchFamily="34" charset="0"/>
              <a:cs typeface="Arial" pitchFamily="34" charset="0"/>
            </a:endParaRPr>
          </a:p>
          <a:p>
            <a:pPr marL="285750" indent="-285750">
              <a:buFont typeface="Arial" panose="020B0604020202020204" pitchFamily="34" charset="0"/>
              <a:buChar char="•"/>
            </a:pPr>
            <a:r>
              <a:rPr lang="en-US" sz="2400" b="1" dirty="0" smtClean="0">
                <a:effectLst>
                  <a:glow rad="101600">
                    <a:schemeClr val="bg1">
                      <a:alpha val="60000"/>
                    </a:schemeClr>
                  </a:glow>
                </a:effectLst>
                <a:latin typeface="Arial" pitchFamily="34" charset="0"/>
                <a:cs typeface="Arial" pitchFamily="34" charset="0"/>
              </a:rPr>
              <a:t>Computer Basics – </a:t>
            </a:r>
          </a:p>
          <a:p>
            <a:r>
              <a:rPr lang="en-US" b="1" dirty="0" smtClean="0">
                <a:effectLst>
                  <a:glow rad="101600">
                    <a:schemeClr val="bg1">
                      <a:alpha val="60000"/>
                    </a:schemeClr>
                  </a:glow>
                </a:effectLst>
                <a:latin typeface="Arial" pitchFamily="34" charset="0"/>
                <a:cs typeface="Arial" pitchFamily="34" charset="0"/>
              </a:rPr>
              <a:t>4 Weeks | </a:t>
            </a:r>
            <a:r>
              <a:rPr lang="en-US" b="1" dirty="0">
                <a:effectLst>
                  <a:glow rad="101600">
                    <a:schemeClr val="bg1">
                      <a:alpha val="60000"/>
                    </a:schemeClr>
                  </a:glow>
                </a:effectLst>
                <a:latin typeface="Arial" pitchFamily="34" charset="0"/>
                <a:cs typeface="Arial" pitchFamily="34" charset="0"/>
              </a:rPr>
              <a:t>Fees: PKR 2500 /= | Per </a:t>
            </a:r>
            <a:r>
              <a:rPr lang="en-US" b="1" dirty="0" smtClean="0">
                <a:effectLst>
                  <a:glow rad="101600">
                    <a:schemeClr val="bg1">
                      <a:alpha val="60000"/>
                    </a:schemeClr>
                  </a:glow>
                </a:effectLst>
                <a:latin typeface="Arial" pitchFamily="34" charset="0"/>
                <a:cs typeface="Arial" pitchFamily="34" charset="0"/>
              </a:rPr>
              <a:t>Month</a:t>
            </a:r>
          </a:p>
          <a:p>
            <a:pPr marL="285750" indent="-285750">
              <a:buFont typeface="Arial" panose="020B0604020202020204" pitchFamily="34" charset="0"/>
              <a:buChar char="•"/>
            </a:pPr>
            <a:r>
              <a:rPr lang="en-US" sz="2400" b="1" dirty="0" smtClean="0">
                <a:effectLst>
                  <a:glow rad="101600">
                    <a:schemeClr val="bg1">
                      <a:alpha val="60000"/>
                    </a:schemeClr>
                  </a:glow>
                </a:effectLst>
                <a:latin typeface="Arial" pitchFamily="34" charset="0"/>
                <a:cs typeface="Arial" pitchFamily="34" charset="0"/>
              </a:rPr>
              <a:t>Office Management – </a:t>
            </a:r>
          </a:p>
          <a:p>
            <a:r>
              <a:rPr lang="en-US" b="1" dirty="0" smtClean="0">
                <a:effectLst>
                  <a:glow rad="101600">
                    <a:schemeClr val="bg1">
                      <a:alpha val="60000"/>
                    </a:schemeClr>
                  </a:glow>
                </a:effectLst>
                <a:latin typeface="Arial" pitchFamily="34" charset="0"/>
                <a:cs typeface="Arial" pitchFamily="34" charset="0"/>
              </a:rPr>
              <a:t>6 </a:t>
            </a:r>
            <a:r>
              <a:rPr lang="en-US" b="1" dirty="0">
                <a:effectLst>
                  <a:glow rad="101600">
                    <a:schemeClr val="bg1">
                      <a:alpha val="60000"/>
                    </a:schemeClr>
                  </a:glow>
                </a:effectLst>
                <a:latin typeface="Arial" pitchFamily="34" charset="0"/>
                <a:cs typeface="Arial" pitchFamily="34" charset="0"/>
              </a:rPr>
              <a:t>Weeks | Fees: PKR 2500 /= | Per </a:t>
            </a:r>
            <a:r>
              <a:rPr lang="en-US" b="1" dirty="0" smtClean="0">
                <a:effectLst>
                  <a:glow rad="101600">
                    <a:schemeClr val="bg1">
                      <a:alpha val="60000"/>
                    </a:schemeClr>
                  </a:glow>
                </a:effectLst>
                <a:latin typeface="Arial" pitchFamily="34" charset="0"/>
                <a:cs typeface="Arial" pitchFamily="34" charset="0"/>
              </a:rPr>
              <a:t>Month</a:t>
            </a:r>
          </a:p>
          <a:p>
            <a:pPr marL="457200" indent="-457200">
              <a:buFont typeface="Arial" panose="020B0604020202020204" pitchFamily="34" charset="0"/>
              <a:buChar char="•"/>
            </a:pPr>
            <a:r>
              <a:rPr lang="en-US" sz="2400" b="1" dirty="0" smtClean="0">
                <a:effectLst>
                  <a:glow rad="101600">
                    <a:schemeClr val="bg1">
                      <a:alpha val="60000"/>
                    </a:schemeClr>
                  </a:glow>
                </a:effectLst>
                <a:latin typeface="Arial" pitchFamily="34" charset="0"/>
                <a:cs typeface="Arial" pitchFamily="34" charset="0"/>
              </a:rPr>
              <a:t>Graphic Designing – </a:t>
            </a:r>
          </a:p>
          <a:p>
            <a:r>
              <a:rPr lang="en-US" b="1" dirty="0">
                <a:effectLst>
                  <a:glow rad="101600">
                    <a:schemeClr val="bg1">
                      <a:alpha val="60000"/>
                    </a:schemeClr>
                  </a:glow>
                </a:effectLst>
                <a:latin typeface="Arial" pitchFamily="34" charset="0"/>
                <a:cs typeface="Arial" pitchFamily="34" charset="0"/>
              </a:rPr>
              <a:t>8 </a:t>
            </a:r>
            <a:r>
              <a:rPr lang="en-US" b="1" dirty="0" smtClean="0">
                <a:effectLst>
                  <a:glow rad="101600">
                    <a:schemeClr val="bg1">
                      <a:alpha val="60000"/>
                    </a:schemeClr>
                  </a:glow>
                </a:effectLst>
                <a:latin typeface="Arial" pitchFamily="34" charset="0"/>
                <a:cs typeface="Arial" pitchFamily="34" charset="0"/>
              </a:rPr>
              <a:t>Weeks | </a:t>
            </a:r>
            <a:r>
              <a:rPr lang="en-US" b="1" dirty="0">
                <a:effectLst>
                  <a:glow rad="101600">
                    <a:schemeClr val="bg1">
                      <a:alpha val="60000"/>
                    </a:schemeClr>
                  </a:glow>
                </a:effectLst>
                <a:latin typeface="Arial" pitchFamily="34" charset="0"/>
                <a:cs typeface="Arial" pitchFamily="34" charset="0"/>
              </a:rPr>
              <a:t>Fees: PKR 2500 | Per Month</a:t>
            </a:r>
          </a:p>
          <a:p>
            <a:pPr marL="457200" indent="-457200">
              <a:buFont typeface="Arial" panose="020B0604020202020204" pitchFamily="34" charset="0"/>
              <a:buChar char="•"/>
            </a:pPr>
            <a:r>
              <a:rPr lang="en-US" sz="2400" b="1" dirty="0" err="1" smtClean="0">
                <a:effectLst>
                  <a:glow rad="101600">
                    <a:schemeClr val="bg1">
                      <a:alpha val="60000"/>
                    </a:schemeClr>
                  </a:glow>
                </a:effectLst>
                <a:latin typeface="Arial" pitchFamily="34" charset="0"/>
                <a:cs typeface="Arial" pitchFamily="34" charset="0"/>
              </a:rPr>
              <a:t>Quickbooks</a:t>
            </a:r>
            <a:r>
              <a:rPr lang="en-US" sz="2400" b="1" dirty="0" smtClean="0">
                <a:effectLst>
                  <a:glow rad="101600">
                    <a:schemeClr val="bg1">
                      <a:alpha val="60000"/>
                    </a:schemeClr>
                  </a:glow>
                </a:effectLst>
                <a:latin typeface="Arial" pitchFamily="34" charset="0"/>
                <a:cs typeface="Arial" pitchFamily="34" charset="0"/>
              </a:rPr>
              <a:t> </a:t>
            </a:r>
          </a:p>
          <a:p>
            <a:r>
              <a:rPr lang="en-US" b="1" dirty="0" smtClean="0">
                <a:effectLst>
                  <a:glow rad="101600">
                    <a:schemeClr val="bg1">
                      <a:alpha val="60000"/>
                    </a:schemeClr>
                  </a:glow>
                </a:effectLst>
                <a:latin typeface="Arial" pitchFamily="34" charset="0"/>
                <a:cs typeface="Arial" pitchFamily="34" charset="0"/>
              </a:rPr>
              <a:t>4 Weeks | </a:t>
            </a:r>
            <a:r>
              <a:rPr lang="en-US" b="1" dirty="0">
                <a:effectLst>
                  <a:glow rad="101600">
                    <a:schemeClr val="bg1">
                      <a:alpha val="60000"/>
                    </a:schemeClr>
                  </a:glow>
                </a:effectLst>
                <a:latin typeface="Arial" pitchFamily="34" charset="0"/>
                <a:cs typeface="Arial" pitchFamily="34" charset="0"/>
              </a:rPr>
              <a:t>Fees: PKR 5000 /= | Per Month</a:t>
            </a:r>
            <a:endParaRPr lang="en-US" b="1" dirty="0" smtClean="0">
              <a:effectLst>
                <a:glow rad="101600">
                  <a:schemeClr val="bg1">
                    <a:alpha val="60000"/>
                  </a:schemeClr>
                </a:glow>
              </a:effectLst>
              <a:latin typeface="Arial" pitchFamily="34" charset="0"/>
              <a:cs typeface="Arial" pitchFamily="34" charset="0"/>
            </a:endParaRPr>
          </a:p>
          <a:p>
            <a:pPr marL="285750" indent="-285750">
              <a:buFont typeface="Arial" panose="020B0604020202020204" pitchFamily="34" charset="0"/>
              <a:buChar char="•"/>
            </a:pPr>
            <a:r>
              <a:rPr lang="en-US" sz="2400" b="1" dirty="0" smtClean="0">
                <a:effectLst>
                  <a:glow rad="101600">
                    <a:schemeClr val="bg1">
                      <a:alpha val="60000"/>
                    </a:schemeClr>
                  </a:glow>
                </a:effectLst>
                <a:latin typeface="Arial" pitchFamily="34" charset="0"/>
                <a:cs typeface="Arial" pitchFamily="34" charset="0"/>
              </a:rPr>
              <a:t>Digital Marketing – 2 months</a:t>
            </a:r>
          </a:p>
          <a:p>
            <a:r>
              <a:rPr lang="en-US" b="1" dirty="0">
                <a:effectLst>
                  <a:glow rad="101600">
                    <a:schemeClr val="bg1">
                      <a:alpha val="60000"/>
                    </a:schemeClr>
                  </a:glow>
                </a:effectLst>
                <a:latin typeface="Arial" pitchFamily="34" charset="0"/>
                <a:cs typeface="Arial" pitchFamily="34" charset="0"/>
              </a:rPr>
              <a:t>8 Weeks| Fees: PKR 2500 /= | Per Month</a:t>
            </a:r>
          </a:p>
        </p:txBody>
      </p:sp>
    </p:spTree>
    <p:extLst>
      <p:ext uri="{BB962C8B-B14F-4D97-AF65-F5344CB8AC3E}">
        <p14:creationId xmlns:p14="http://schemas.microsoft.com/office/powerpoint/2010/main" val="2548366379"/>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
        <p:nvSpPr>
          <p:cNvPr id="3" name="TextBox 2"/>
          <p:cNvSpPr txBox="1"/>
          <p:nvPr/>
        </p:nvSpPr>
        <p:spPr>
          <a:xfrm>
            <a:off x="381000" y="1905323"/>
            <a:ext cx="8229600" cy="3785652"/>
          </a:xfrm>
          <a:prstGeom prst="rect">
            <a:avLst/>
          </a:prstGeom>
          <a:noFill/>
        </p:spPr>
        <p:txBody>
          <a:bodyPr wrap="square" numCol="2" rtlCol="0">
            <a:spAutoFit/>
          </a:bodyPr>
          <a:lstStyle/>
          <a:p>
            <a:pPr marL="342900" indent="-342900" fontAlgn="base">
              <a:buFont typeface="+mj-lt"/>
              <a:buAutoNum type="arabicPeriod"/>
            </a:pPr>
            <a:r>
              <a:rPr lang="en-US" sz="1600" b="1" dirty="0" smtClean="0">
                <a:solidFill>
                  <a:srgbClr val="FF0000"/>
                </a:solidFill>
              </a:rPr>
              <a:t>Fairmont </a:t>
            </a:r>
            <a:r>
              <a:rPr lang="en-US" sz="1600" b="1" dirty="0">
                <a:solidFill>
                  <a:srgbClr val="FF0000"/>
                </a:solidFill>
              </a:rPr>
              <a:t>Royal Innovative Education </a:t>
            </a:r>
            <a:r>
              <a:rPr lang="en-US" sz="1600" b="1" dirty="0" smtClean="0">
                <a:solidFill>
                  <a:srgbClr val="FF0000"/>
                </a:solidFill>
              </a:rPr>
              <a:t>System</a:t>
            </a:r>
          </a:p>
          <a:p>
            <a:pPr marL="342900" indent="-342900" fontAlgn="base">
              <a:buFont typeface="+mj-lt"/>
              <a:buAutoNum type="arabicPeriod"/>
            </a:pPr>
            <a:r>
              <a:rPr lang="en-US" sz="1600" dirty="0" smtClean="0"/>
              <a:t>Fairmont </a:t>
            </a:r>
            <a:r>
              <a:rPr lang="en-US" sz="1600" dirty="0"/>
              <a:t>Royal Hospitality &amp; </a:t>
            </a:r>
            <a:r>
              <a:rPr lang="en-US" sz="1600" dirty="0" smtClean="0"/>
              <a:t>Tourism</a:t>
            </a:r>
          </a:p>
          <a:p>
            <a:pPr marL="342900" indent="-342900" fontAlgn="base">
              <a:buFont typeface="+mj-lt"/>
              <a:buAutoNum type="arabicPeriod"/>
            </a:pPr>
            <a:r>
              <a:rPr lang="en-US" sz="1600" dirty="0" smtClean="0"/>
              <a:t>Fairmont </a:t>
            </a:r>
            <a:r>
              <a:rPr lang="en-US" sz="1600" dirty="0"/>
              <a:t>Royal Geo Exploration Energy &amp; </a:t>
            </a:r>
            <a:r>
              <a:rPr lang="en-US" sz="1600" dirty="0" smtClean="0"/>
              <a:t>Environment</a:t>
            </a:r>
          </a:p>
          <a:p>
            <a:pPr marL="342900" indent="-342900" fontAlgn="base">
              <a:buFont typeface="+mj-lt"/>
              <a:buAutoNum type="arabicPeriod"/>
            </a:pPr>
            <a:r>
              <a:rPr lang="en-US" sz="1600" dirty="0" smtClean="0"/>
              <a:t>Fairmont </a:t>
            </a:r>
            <a:r>
              <a:rPr lang="en-US" sz="1600" dirty="0"/>
              <a:t>Royal Human Resource Development  </a:t>
            </a:r>
            <a:endParaRPr lang="en-US" sz="1600" dirty="0" smtClean="0"/>
          </a:p>
          <a:p>
            <a:pPr marL="342900" indent="-342900" fontAlgn="base">
              <a:buFont typeface="+mj-lt"/>
              <a:buAutoNum type="arabicPeriod"/>
            </a:pPr>
            <a:r>
              <a:rPr lang="en-US" sz="1600" dirty="0" smtClean="0"/>
              <a:t>Fairmont </a:t>
            </a:r>
            <a:r>
              <a:rPr lang="en-US" sz="1600" dirty="0"/>
              <a:t>Royal Health Care </a:t>
            </a:r>
            <a:r>
              <a:rPr lang="en-US" sz="1600" dirty="0" smtClean="0"/>
              <a:t>Services</a:t>
            </a:r>
          </a:p>
          <a:p>
            <a:pPr marL="342900" indent="-342900" fontAlgn="base">
              <a:buFont typeface="+mj-lt"/>
              <a:buAutoNum type="arabicPeriod"/>
            </a:pPr>
            <a:r>
              <a:rPr lang="en-US" sz="1600" dirty="0" smtClean="0"/>
              <a:t>Fairmont </a:t>
            </a:r>
            <a:r>
              <a:rPr lang="en-US" sz="1600" dirty="0"/>
              <a:t>Royal Construction Designers &amp; </a:t>
            </a:r>
            <a:r>
              <a:rPr lang="en-US" sz="1600" dirty="0" smtClean="0"/>
              <a:t>Developers</a:t>
            </a:r>
          </a:p>
          <a:p>
            <a:pPr marL="342900" indent="-342900" fontAlgn="base">
              <a:buFont typeface="+mj-lt"/>
              <a:buAutoNum type="arabicPeriod"/>
            </a:pPr>
            <a:r>
              <a:rPr lang="en-US" sz="1600" dirty="0" smtClean="0"/>
              <a:t>Fairmont </a:t>
            </a:r>
            <a:r>
              <a:rPr lang="en-US" sz="1600" dirty="0"/>
              <a:t>Royal IT Data Management &amp; Research </a:t>
            </a:r>
            <a:r>
              <a:rPr lang="en-US" sz="1600" dirty="0" smtClean="0"/>
              <a:t>Services</a:t>
            </a:r>
          </a:p>
          <a:p>
            <a:pPr marL="342900" indent="-342900" fontAlgn="base">
              <a:buFont typeface="+mj-lt"/>
              <a:buAutoNum type="arabicPeriod"/>
            </a:pPr>
            <a:r>
              <a:rPr lang="en-US" sz="1600" dirty="0" smtClean="0"/>
              <a:t>Fairmont </a:t>
            </a:r>
            <a:r>
              <a:rPr lang="en-US" sz="1600" dirty="0"/>
              <a:t>Royal Imports and </a:t>
            </a:r>
            <a:r>
              <a:rPr lang="en-US" sz="1600" dirty="0" smtClean="0"/>
              <a:t>Exports</a:t>
            </a:r>
          </a:p>
          <a:p>
            <a:pPr marL="342900" indent="-342900" fontAlgn="base">
              <a:buFont typeface="+mj-lt"/>
              <a:buAutoNum type="arabicPeriod"/>
            </a:pPr>
            <a:r>
              <a:rPr lang="en-US" sz="1600" dirty="0" smtClean="0"/>
              <a:t>Fairmont </a:t>
            </a:r>
            <a:r>
              <a:rPr lang="en-US" sz="1600" dirty="0"/>
              <a:t>Royal Events </a:t>
            </a:r>
            <a:r>
              <a:rPr lang="en-US" sz="1600" dirty="0" smtClean="0"/>
              <a:t>Management</a:t>
            </a:r>
          </a:p>
          <a:p>
            <a:pPr marL="342900" indent="-342900" fontAlgn="base">
              <a:buFont typeface="+mj-lt"/>
              <a:buAutoNum type="arabicPeriod"/>
            </a:pPr>
            <a:r>
              <a:rPr lang="en-US" sz="1600" dirty="0" smtClean="0"/>
              <a:t>Fairmont </a:t>
            </a:r>
            <a:r>
              <a:rPr lang="en-US" sz="1600" dirty="0"/>
              <a:t>Royal Fisheries &amp; </a:t>
            </a:r>
            <a:r>
              <a:rPr lang="en-US" sz="1600" dirty="0" smtClean="0"/>
              <a:t>Aquaculture</a:t>
            </a:r>
            <a:endParaRPr lang="en-US" sz="1600" dirty="0"/>
          </a:p>
          <a:p>
            <a:pPr marL="342900" indent="-342900" fontAlgn="base">
              <a:buFont typeface="+mj-lt"/>
              <a:buAutoNum type="arabicPeriod"/>
            </a:pPr>
            <a:r>
              <a:rPr lang="en-US" sz="1600" dirty="0" smtClean="0"/>
              <a:t>Fairmont </a:t>
            </a:r>
            <a:r>
              <a:rPr lang="en-US" sz="1600" dirty="0"/>
              <a:t>Royal Food &amp; Agriculture  </a:t>
            </a:r>
            <a:endParaRPr lang="en-US" sz="1600" dirty="0" smtClean="0"/>
          </a:p>
          <a:p>
            <a:pPr marL="342900" indent="-342900" fontAlgn="base">
              <a:buFont typeface="+mj-lt"/>
              <a:buAutoNum type="arabicPeriod"/>
            </a:pPr>
            <a:r>
              <a:rPr lang="en-US" sz="1600" dirty="0" smtClean="0"/>
              <a:t>Fairmont </a:t>
            </a:r>
            <a:r>
              <a:rPr lang="en-US" sz="1600" dirty="0"/>
              <a:t>Royal Business Asset &amp; Policy </a:t>
            </a:r>
            <a:r>
              <a:rPr lang="en-US" sz="1600" dirty="0" smtClean="0"/>
              <a:t>Consultants</a:t>
            </a:r>
          </a:p>
          <a:p>
            <a:pPr marL="342900" indent="-342900" fontAlgn="base">
              <a:buFont typeface="+mj-lt"/>
              <a:buAutoNum type="arabicPeriod"/>
            </a:pPr>
            <a:r>
              <a:rPr lang="en-US" sz="1600" dirty="0" smtClean="0"/>
              <a:t>Fairmont </a:t>
            </a:r>
            <a:r>
              <a:rPr lang="en-US" sz="1600" dirty="0"/>
              <a:t>Royal Mining &amp; </a:t>
            </a:r>
            <a:r>
              <a:rPr lang="en-US" sz="1600" dirty="0" smtClean="0"/>
              <a:t>Gemstones</a:t>
            </a:r>
          </a:p>
          <a:p>
            <a:pPr marL="342900" indent="-342900" fontAlgn="base">
              <a:buFont typeface="+mj-lt"/>
              <a:buAutoNum type="arabicPeriod"/>
            </a:pPr>
            <a:r>
              <a:rPr lang="en-US" sz="1600" dirty="0" smtClean="0"/>
              <a:t>Fairmont </a:t>
            </a:r>
            <a:r>
              <a:rPr lang="en-US" sz="1600" dirty="0"/>
              <a:t>Royal </a:t>
            </a:r>
            <a:r>
              <a:rPr lang="en-US" sz="1600" dirty="0" smtClean="0"/>
              <a:t>Industries</a:t>
            </a:r>
          </a:p>
          <a:p>
            <a:pPr marL="342900" indent="-342900" fontAlgn="base">
              <a:buFont typeface="+mj-lt"/>
              <a:buAutoNum type="arabicPeriod"/>
            </a:pPr>
            <a:r>
              <a:rPr lang="en-US" sz="1600" dirty="0" smtClean="0"/>
              <a:t>Fairmont </a:t>
            </a:r>
            <a:r>
              <a:rPr lang="en-US" sz="1600" dirty="0"/>
              <a:t>Royal Legal &amp; International Development </a:t>
            </a:r>
            <a:r>
              <a:rPr lang="en-US" sz="1600" dirty="0" smtClean="0"/>
              <a:t>Consultancy</a:t>
            </a:r>
          </a:p>
          <a:p>
            <a:pPr marL="342900" indent="-342900" fontAlgn="base">
              <a:buFont typeface="+mj-lt"/>
              <a:buAutoNum type="arabicPeriod"/>
            </a:pPr>
            <a:r>
              <a:rPr lang="en-US" sz="1600" dirty="0" smtClean="0"/>
              <a:t>Fairmont </a:t>
            </a:r>
            <a:r>
              <a:rPr lang="en-US" sz="1600" dirty="0"/>
              <a:t>Royal Sports Entertainment and </a:t>
            </a:r>
            <a:r>
              <a:rPr lang="en-US" sz="1600" dirty="0" smtClean="0"/>
              <a:t>Recreation</a:t>
            </a:r>
          </a:p>
          <a:p>
            <a:pPr marL="342900" indent="-342900" fontAlgn="base">
              <a:buFont typeface="+mj-lt"/>
              <a:buAutoNum type="arabicPeriod"/>
            </a:pPr>
            <a:r>
              <a:rPr lang="en-US" sz="1600" dirty="0" smtClean="0"/>
              <a:t>Fairmont </a:t>
            </a:r>
            <a:r>
              <a:rPr lang="en-US" sz="1600" dirty="0"/>
              <a:t>Royal Media &amp; Telecommunication Services </a:t>
            </a:r>
          </a:p>
          <a:p>
            <a:endParaRPr lang="en-US" sz="1600" b="1" dirty="0">
              <a:latin typeface="Arial" pitchFamily="34" charset="0"/>
              <a:cs typeface="Arial" pitchFamily="34" charset="0"/>
            </a:endParaRPr>
          </a:p>
        </p:txBody>
      </p:sp>
      <p:sp>
        <p:nvSpPr>
          <p:cNvPr id="5" name="TextBox 4"/>
          <p:cNvSpPr txBox="1"/>
          <p:nvPr/>
        </p:nvSpPr>
        <p:spPr>
          <a:xfrm>
            <a:off x="381000" y="381000"/>
            <a:ext cx="83820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a:defRPr sz="3600" b="1" spc="50">
                <a:ln w="11430"/>
                <a:solidFill>
                  <a:srgbClr val="FF0000"/>
                </a:solidFill>
                <a:effectLst>
                  <a:outerShdw blurRad="76200" dist="50800" dir="5400000" algn="tl" rotWithShape="0">
                    <a:srgbClr val="000000">
                      <a:alpha val="65000"/>
                    </a:srgbClr>
                  </a:outerShdw>
                </a:effectLst>
                <a:latin typeface="Copperplate Gothic Bold" pitchFamily="34" charset="0"/>
              </a:defRPr>
            </a:lvl1pPr>
          </a:lstStyle>
          <a:p>
            <a:r>
              <a:rPr lang="en-US" dirty="0" smtClean="0"/>
              <a:t>Company Profile</a:t>
            </a:r>
            <a:endParaRPr lang="en-US" dirty="0"/>
          </a:p>
        </p:txBody>
      </p:sp>
      <p:sp>
        <p:nvSpPr>
          <p:cNvPr id="4" name="Rectangle 3"/>
          <p:cNvSpPr/>
          <p:nvPr/>
        </p:nvSpPr>
        <p:spPr>
          <a:xfrm>
            <a:off x="2209800" y="1205538"/>
            <a:ext cx="4724400" cy="646331"/>
          </a:xfrm>
          <a:prstGeom prst="rect">
            <a:avLst/>
          </a:prstGeom>
        </p:spPr>
        <p:txBody>
          <a:bodyPr wrap="square">
            <a:spAutoFit/>
          </a:bodyPr>
          <a:lstStyle/>
          <a:p>
            <a:pPr algn="ctr" fontAlgn="base"/>
            <a:r>
              <a:rPr lang="en-US" b="1" dirty="0" smtClean="0">
                <a:solidFill>
                  <a:srgbClr val="00CC00"/>
                </a:solidFill>
              </a:rPr>
              <a:t>FAIRMONT ROYAL LIST </a:t>
            </a:r>
            <a:r>
              <a:rPr lang="en-US" b="1" dirty="0">
                <a:solidFill>
                  <a:srgbClr val="00CC00"/>
                </a:solidFill>
              </a:rPr>
              <a:t>OF COMPANIES</a:t>
            </a:r>
          </a:p>
        </p:txBody>
      </p:sp>
    </p:spTree>
    <p:extLst>
      <p:ext uri="{BB962C8B-B14F-4D97-AF65-F5344CB8AC3E}">
        <p14:creationId xmlns:p14="http://schemas.microsoft.com/office/powerpoint/2010/main" val="2550498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991600" cy="523220"/>
          </a:xfrm>
          <a:prstGeom prst="rect">
            <a:avLst/>
          </a:prstGeom>
          <a:noFill/>
        </p:spPr>
        <p:txBody>
          <a:bodyPr wrap="square" rtlCol="0">
            <a:spAutoFit/>
          </a:bodyPr>
          <a:lstStyle/>
          <a:p>
            <a:pPr algn="ctr"/>
            <a:r>
              <a:rPr lang="en-US" sz="2800" dirty="0" smtClean="0">
                <a:solidFill>
                  <a:sysClr val="windowText" lastClr="000000"/>
                </a:solidFill>
                <a:effectLst>
                  <a:glow rad="228600">
                    <a:schemeClr val="bg1">
                      <a:alpha val="40000"/>
                    </a:schemeClr>
                  </a:glow>
                  <a:outerShdw blurRad="50800" dist="38100" dir="2700000" algn="tl" rotWithShape="0">
                    <a:prstClr val="black">
                      <a:alpha val="40000"/>
                    </a:prstClr>
                  </a:outerShdw>
                </a:effectLst>
                <a:latin typeface="Arial Black" pitchFamily="34" charset="0"/>
              </a:rPr>
              <a:t>FRIES PICTURE GALLERY</a:t>
            </a:r>
            <a:endParaRPr lang="en-US" sz="2800" dirty="0">
              <a:solidFill>
                <a:sysClr val="windowText" lastClr="000000"/>
              </a:solidFill>
              <a:effectLst>
                <a:glow rad="228600">
                  <a:schemeClr val="bg1">
                    <a:alpha val="40000"/>
                  </a:schemeClr>
                </a:glow>
                <a:outerShdw blurRad="50800" dist="38100" dir="2700000" algn="tl" rotWithShape="0">
                  <a:prstClr val="black">
                    <a:alpha val="40000"/>
                  </a:prstClr>
                </a:outerShdw>
              </a:effectLst>
              <a:latin typeface="Arial Black"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778"/>
          <a:stretch/>
        </p:blipFill>
        <p:spPr>
          <a:xfrm>
            <a:off x="1742845" y="533400"/>
            <a:ext cx="5658310" cy="6324600"/>
          </a:xfrm>
          <a:prstGeom prst="rect">
            <a:avLst/>
          </a:prstGeom>
        </p:spPr>
      </p:pic>
    </p:spTree>
    <p:extLst>
      <p:ext uri="{BB962C8B-B14F-4D97-AF65-F5344CB8AC3E}">
        <p14:creationId xmlns:p14="http://schemas.microsoft.com/office/powerpoint/2010/main" val="3104025905"/>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85888"/>
            <a:ext cx="8077200" cy="836126"/>
          </a:xfrm>
          <a:prstGeom prst="rect">
            <a:avLst/>
          </a:prstGeom>
          <a:noFill/>
        </p:spPr>
        <p:txBody>
          <a:bodyPr vert="horz" wrap="square" lIns="91440" tIns="45720" rIns="91440" bIns="45720" rtlCol="0" anchor="b">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a:lnSpc>
                <a:spcPts val="5800"/>
              </a:lnSpc>
              <a:spcBef>
                <a:spcPct val="0"/>
              </a:spcBef>
              <a:buNone/>
              <a:defRPr sz="4400" b="1" spc="50">
                <a:ln w="11430"/>
                <a:solidFill>
                  <a:srgbClr val="FF0000"/>
                </a:solidFill>
                <a:effectLst>
                  <a:outerShdw blurRad="76200" dist="50800" dir="5400000" algn="tl" rotWithShape="0">
                    <a:srgbClr val="000000">
                      <a:alpha val="65000"/>
                    </a:srgbClr>
                  </a:outerShdw>
                </a:effectLst>
                <a:latin typeface="Copperplate Gothic Bold" pitchFamily="34" charset="0"/>
              </a:defRPr>
            </a:lvl1pPr>
          </a:lstStyle>
          <a:p>
            <a:r>
              <a:rPr lang="en-US" dirty="0"/>
              <a:t>CONTACT US </a:t>
            </a:r>
          </a:p>
        </p:txBody>
      </p:sp>
      <p:sp>
        <p:nvSpPr>
          <p:cNvPr id="9" name="TextBox 8"/>
          <p:cNvSpPr txBox="1"/>
          <p:nvPr/>
        </p:nvSpPr>
        <p:spPr>
          <a:xfrm>
            <a:off x="304800" y="1610381"/>
            <a:ext cx="8610600" cy="3416320"/>
          </a:xfrm>
          <a:prstGeom prst="rect">
            <a:avLst/>
          </a:prstGeom>
          <a:noFill/>
        </p:spPr>
        <p:txBody>
          <a:bodyPr wrap="square" rtlCol="0">
            <a:spAutoFit/>
          </a:bodyPr>
          <a:lstStyle/>
          <a:p>
            <a:r>
              <a:rPr lang="en-US" b="1" dirty="0" smtClean="0">
                <a:solidFill>
                  <a:sysClr val="windowText" lastClr="000000"/>
                </a:solidFill>
                <a:effectLst>
                  <a:glow rad="139700">
                    <a:schemeClr val="bg1">
                      <a:alpha val="40000"/>
                    </a:schemeClr>
                  </a:glow>
                </a:effectLst>
                <a:latin typeface="Arial" pitchFamily="34" charset="0"/>
                <a:cs typeface="Arial" pitchFamily="34" charset="0"/>
              </a:rPr>
              <a:t>Address</a:t>
            </a:r>
            <a:r>
              <a:rPr lang="en-US" b="1" dirty="0" smtClean="0">
                <a:solidFill>
                  <a:sysClr val="windowText" lastClr="000000"/>
                </a:solidFill>
                <a:effectLst>
                  <a:glow rad="139700">
                    <a:schemeClr val="bg1">
                      <a:alpha val="40000"/>
                    </a:schemeClr>
                  </a:glow>
                </a:effectLst>
                <a:latin typeface="Arial" pitchFamily="34" charset="0"/>
                <a:cs typeface="Arial" pitchFamily="34" charset="0"/>
              </a:rPr>
              <a:t>: Office #16,  </a:t>
            </a:r>
            <a:r>
              <a:rPr lang="en-US" b="1" dirty="0" smtClean="0">
                <a:solidFill>
                  <a:sysClr val="windowText" lastClr="000000"/>
                </a:solidFill>
                <a:effectLst>
                  <a:glow rad="139700">
                    <a:schemeClr val="bg1">
                      <a:alpha val="40000"/>
                    </a:schemeClr>
                  </a:glow>
                </a:effectLst>
                <a:latin typeface="Arial" pitchFamily="34" charset="0"/>
                <a:cs typeface="Arial" pitchFamily="34" charset="0"/>
              </a:rPr>
              <a:t>3</a:t>
            </a:r>
            <a:r>
              <a:rPr lang="en-US" b="1" baseline="30000" dirty="0" smtClean="0">
                <a:solidFill>
                  <a:sysClr val="windowText" lastClr="000000"/>
                </a:solidFill>
                <a:effectLst>
                  <a:glow rad="139700">
                    <a:schemeClr val="bg1">
                      <a:alpha val="40000"/>
                    </a:schemeClr>
                  </a:glow>
                </a:effectLst>
                <a:latin typeface="Arial" pitchFamily="34" charset="0"/>
                <a:cs typeface="Arial" pitchFamily="34" charset="0"/>
              </a:rPr>
              <a:t>rd</a:t>
            </a:r>
            <a:r>
              <a:rPr lang="en-US" b="1" dirty="0" smtClean="0">
                <a:solidFill>
                  <a:sysClr val="windowText" lastClr="000000"/>
                </a:solidFill>
                <a:effectLst>
                  <a:glow rad="139700">
                    <a:schemeClr val="bg1">
                      <a:alpha val="40000"/>
                    </a:schemeClr>
                  </a:glow>
                </a:effectLst>
                <a:latin typeface="Arial" pitchFamily="34" charset="0"/>
                <a:cs typeface="Arial" pitchFamily="34" charset="0"/>
              </a:rPr>
              <a:t> floor, Mall 9, G9 </a:t>
            </a:r>
            <a:r>
              <a:rPr lang="en-US" b="1" dirty="0" err="1" smtClean="0">
                <a:solidFill>
                  <a:sysClr val="windowText" lastClr="000000"/>
                </a:solidFill>
                <a:effectLst>
                  <a:glow rad="139700">
                    <a:schemeClr val="bg1">
                      <a:alpha val="40000"/>
                    </a:schemeClr>
                  </a:glow>
                </a:effectLst>
                <a:latin typeface="Arial" pitchFamily="34" charset="0"/>
                <a:cs typeface="Arial" pitchFamily="34" charset="0"/>
              </a:rPr>
              <a:t>Markaz</a:t>
            </a:r>
            <a:r>
              <a:rPr lang="en-US" b="1" dirty="0" smtClean="0">
                <a:solidFill>
                  <a:sysClr val="windowText" lastClr="000000"/>
                </a:solidFill>
                <a:effectLst>
                  <a:glow rad="139700">
                    <a:schemeClr val="bg1">
                      <a:alpha val="40000"/>
                    </a:schemeClr>
                  </a:glow>
                </a:effectLst>
                <a:latin typeface="Arial" pitchFamily="34" charset="0"/>
                <a:cs typeface="Arial" pitchFamily="34" charset="0"/>
              </a:rPr>
              <a:t>, </a:t>
            </a:r>
            <a:r>
              <a:rPr lang="en-US" b="1" dirty="0">
                <a:solidFill>
                  <a:sysClr val="windowText" lastClr="000000"/>
                </a:solidFill>
                <a:effectLst>
                  <a:glow rad="139700">
                    <a:schemeClr val="bg1">
                      <a:alpha val="40000"/>
                    </a:schemeClr>
                  </a:glow>
                </a:effectLst>
                <a:latin typeface="Arial" pitchFamily="34" charset="0"/>
                <a:cs typeface="Arial" pitchFamily="34" charset="0"/>
              </a:rPr>
              <a:t>Islamabad</a:t>
            </a:r>
          </a:p>
          <a:p>
            <a:endParaRPr lang="en-US" b="1" dirty="0" smtClean="0">
              <a:solidFill>
                <a:sysClr val="windowText" lastClr="000000"/>
              </a:solidFill>
              <a:effectLst>
                <a:glow rad="139700">
                  <a:schemeClr val="bg1">
                    <a:alpha val="40000"/>
                  </a:schemeClr>
                </a:glow>
              </a:effectLst>
              <a:latin typeface="Arial" pitchFamily="34" charset="0"/>
              <a:cs typeface="Arial" pitchFamily="34" charset="0"/>
            </a:endParaRPr>
          </a:p>
          <a:p>
            <a:r>
              <a:rPr lang="en-US" b="1" dirty="0" smtClean="0">
                <a:solidFill>
                  <a:sysClr val="windowText" lastClr="000000"/>
                </a:solidFill>
                <a:effectLst>
                  <a:glow rad="139700">
                    <a:schemeClr val="bg1">
                      <a:alpha val="40000"/>
                    </a:schemeClr>
                  </a:glow>
                </a:effectLst>
                <a:latin typeface="Arial" pitchFamily="34" charset="0"/>
                <a:cs typeface="Arial" pitchFamily="34" charset="0"/>
              </a:rPr>
              <a:t>Email </a:t>
            </a:r>
            <a:r>
              <a:rPr lang="en-US" b="1" dirty="0">
                <a:solidFill>
                  <a:sysClr val="windowText" lastClr="000000"/>
                </a:solidFill>
                <a:effectLst>
                  <a:glow rad="139700">
                    <a:schemeClr val="bg1">
                      <a:alpha val="40000"/>
                    </a:schemeClr>
                  </a:glow>
                </a:effectLst>
                <a:latin typeface="Arial" pitchFamily="34" charset="0"/>
                <a:cs typeface="Arial" pitchFamily="34" charset="0"/>
              </a:rPr>
              <a:t>Address: </a:t>
            </a:r>
            <a:r>
              <a:rPr lang="en-US" b="1" dirty="0" smtClean="0">
                <a:solidFill>
                  <a:sysClr val="windowText" lastClr="000000"/>
                </a:solidFill>
                <a:effectLst>
                  <a:glow rad="139700">
                    <a:schemeClr val="bg1">
                      <a:alpha val="40000"/>
                    </a:schemeClr>
                  </a:glow>
                </a:effectLst>
                <a:latin typeface="Arial" pitchFamily="34" charset="0"/>
                <a:cs typeface="Arial" pitchFamily="34" charset="0"/>
              </a:rPr>
              <a:t>	</a:t>
            </a:r>
            <a:br>
              <a:rPr lang="en-US" b="1" dirty="0" smtClean="0">
                <a:solidFill>
                  <a:sysClr val="windowText" lastClr="000000"/>
                </a:solidFill>
                <a:effectLst>
                  <a:glow rad="139700">
                    <a:schemeClr val="bg1">
                      <a:alpha val="40000"/>
                    </a:schemeClr>
                  </a:glow>
                </a:effectLst>
                <a:latin typeface="Arial" pitchFamily="34" charset="0"/>
                <a:cs typeface="Arial" pitchFamily="34" charset="0"/>
              </a:rPr>
            </a:br>
            <a:r>
              <a:rPr lang="en-US" b="1" dirty="0" smtClean="0">
                <a:solidFill>
                  <a:sysClr val="windowText" lastClr="000000"/>
                </a:solidFill>
                <a:effectLst>
                  <a:glow rad="139700">
                    <a:schemeClr val="bg1">
                      <a:alpha val="40000"/>
                    </a:schemeClr>
                  </a:glow>
                </a:effectLst>
                <a:latin typeface="Arial" pitchFamily="34" charset="0"/>
                <a:cs typeface="Arial" pitchFamily="34" charset="0"/>
                <a:hlinkClick r:id="rId2"/>
              </a:rPr>
              <a:t>frinnovativeeducationsystem@gmail.com</a:t>
            </a:r>
            <a:endParaRPr lang="en-US" b="1" dirty="0" smtClean="0">
              <a:solidFill>
                <a:sysClr val="windowText" lastClr="000000"/>
              </a:solidFill>
              <a:effectLst>
                <a:glow rad="139700">
                  <a:schemeClr val="bg1">
                    <a:alpha val="40000"/>
                  </a:schemeClr>
                </a:glow>
              </a:effectLst>
              <a:latin typeface="Arial" pitchFamily="34" charset="0"/>
              <a:cs typeface="Arial" pitchFamily="34" charset="0"/>
            </a:endParaRPr>
          </a:p>
          <a:p>
            <a:r>
              <a:rPr lang="en-US" b="1" dirty="0" smtClean="0">
                <a:solidFill>
                  <a:sysClr val="windowText" lastClr="000000"/>
                </a:solidFill>
                <a:effectLst>
                  <a:glow rad="139700">
                    <a:schemeClr val="bg1">
                      <a:alpha val="40000"/>
                    </a:schemeClr>
                  </a:glow>
                </a:effectLst>
                <a:latin typeface="Arial" pitchFamily="34" charset="0"/>
                <a:cs typeface="Arial" pitchFamily="34" charset="0"/>
                <a:hlinkClick r:id="rId3"/>
              </a:rPr>
              <a:t>fairmontroyalgroupofcompanies@gmail.com</a:t>
            </a:r>
            <a:endParaRPr lang="en-US" b="1" dirty="0">
              <a:solidFill>
                <a:sysClr val="windowText" lastClr="000000"/>
              </a:solidFill>
              <a:effectLst>
                <a:glow rad="139700">
                  <a:schemeClr val="bg1">
                    <a:alpha val="40000"/>
                  </a:schemeClr>
                </a:glow>
              </a:effectLst>
              <a:latin typeface="Arial" pitchFamily="34" charset="0"/>
              <a:cs typeface="Arial" pitchFamily="34" charset="0"/>
            </a:endParaRPr>
          </a:p>
          <a:p>
            <a:endParaRPr lang="en-US" b="1" dirty="0" smtClean="0">
              <a:solidFill>
                <a:sysClr val="windowText" lastClr="000000"/>
              </a:solidFill>
              <a:effectLst>
                <a:glow rad="139700">
                  <a:schemeClr val="bg1">
                    <a:alpha val="40000"/>
                  </a:schemeClr>
                </a:glow>
              </a:effectLst>
              <a:latin typeface="Arial" pitchFamily="34" charset="0"/>
              <a:cs typeface="Arial" pitchFamily="34" charset="0"/>
            </a:endParaRPr>
          </a:p>
          <a:p>
            <a:r>
              <a:rPr lang="en-US" b="1" dirty="0" smtClean="0">
                <a:solidFill>
                  <a:sysClr val="windowText" lastClr="000000"/>
                </a:solidFill>
                <a:effectLst>
                  <a:glow rad="139700">
                    <a:schemeClr val="bg1">
                      <a:alpha val="40000"/>
                    </a:schemeClr>
                  </a:glow>
                </a:effectLst>
                <a:latin typeface="Arial" pitchFamily="34" charset="0"/>
                <a:cs typeface="Arial" pitchFamily="34" charset="0"/>
              </a:rPr>
              <a:t>Website</a:t>
            </a:r>
            <a:r>
              <a:rPr lang="en-US" b="1" dirty="0">
                <a:solidFill>
                  <a:sysClr val="windowText" lastClr="000000"/>
                </a:solidFill>
                <a:effectLst>
                  <a:glow rad="139700">
                    <a:schemeClr val="bg1">
                      <a:alpha val="40000"/>
                    </a:schemeClr>
                  </a:glow>
                </a:effectLst>
                <a:latin typeface="Arial" pitchFamily="34" charset="0"/>
                <a:cs typeface="Arial" pitchFamily="34" charset="0"/>
              </a:rPr>
              <a:t>: </a:t>
            </a:r>
            <a:endParaRPr lang="en-US" b="1" dirty="0" smtClean="0">
              <a:solidFill>
                <a:sysClr val="windowText" lastClr="000000"/>
              </a:solidFill>
              <a:effectLst>
                <a:glow rad="139700">
                  <a:schemeClr val="bg1">
                    <a:alpha val="40000"/>
                  </a:schemeClr>
                </a:glow>
              </a:effectLst>
              <a:latin typeface="Arial" pitchFamily="34" charset="0"/>
              <a:cs typeface="Arial" pitchFamily="34" charset="0"/>
              <a:hlinkClick r:id="rId4"/>
            </a:endParaRPr>
          </a:p>
          <a:p>
            <a:r>
              <a:rPr lang="en-US" b="1" dirty="0" smtClean="0">
                <a:solidFill>
                  <a:sysClr val="windowText" lastClr="000000"/>
                </a:solidFill>
                <a:effectLst>
                  <a:glow rad="139700">
                    <a:schemeClr val="bg1">
                      <a:alpha val="40000"/>
                    </a:schemeClr>
                  </a:glow>
                </a:effectLst>
                <a:latin typeface="Arial" pitchFamily="34" charset="0"/>
                <a:cs typeface="Arial" pitchFamily="34" charset="0"/>
                <a:hlinkClick r:id="rId4"/>
              </a:rPr>
              <a:t>www.freducation9.wixsite.com/fries</a:t>
            </a:r>
            <a:endParaRPr lang="en-US" b="1" dirty="0" smtClean="0">
              <a:solidFill>
                <a:sysClr val="windowText" lastClr="000000"/>
              </a:solidFill>
              <a:effectLst>
                <a:glow rad="139700">
                  <a:schemeClr val="bg1">
                    <a:alpha val="40000"/>
                  </a:schemeClr>
                </a:glow>
              </a:effectLst>
              <a:latin typeface="Arial" pitchFamily="34" charset="0"/>
              <a:cs typeface="Arial" pitchFamily="34" charset="0"/>
            </a:endParaRPr>
          </a:p>
          <a:p>
            <a:r>
              <a:rPr lang="en-US" b="1" dirty="0" smtClean="0">
                <a:solidFill>
                  <a:sysClr val="windowText" lastClr="000000"/>
                </a:solidFill>
                <a:effectLst>
                  <a:glow rad="139700">
                    <a:schemeClr val="bg1">
                      <a:alpha val="40000"/>
                    </a:schemeClr>
                  </a:glow>
                </a:effectLst>
                <a:latin typeface="Arial" pitchFamily="34" charset="0"/>
                <a:cs typeface="Arial" pitchFamily="34" charset="0"/>
                <a:hlinkClick r:id="rId5"/>
              </a:rPr>
              <a:t>www.globallearningtrust.wixsite.com/trust</a:t>
            </a:r>
            <a:endParaRPr lang="en-US" b="1" dirty="0">
              <a:solidFill>
                <a:sysClr val="windowText" lastClr="000000"/>
              </a:solidFill>
              <a:effectLst>
                <a:glow rad="139700">
                  <a:schemeClr val="bg1">
                    <a:alpha val="40000"/>
                  </a:schemeClr>
                </a:glow>
              </a:effectLst>
              <a:latin typeface="Arial" pitchFamily="34" charset="0"/>
              <a:cs typeface="Arial" pitchFamily="34" charset="0"/>
            </a:endParaRPr>
          </a:p>
          <a:p>
            <a:r>
              <a:rPr lang="en-US" b="1" dirty="0" smtClean="0">
                <a:solidFill>
                  <a:sysClr val="windowText" lastClr="000000"/>
                </a:solidFill>
                <a:effectLst>
                  <a:glow rad="139700">
                    <a:schemeClr val="bg1">
                      <a:alpha val="40000"/>
                    </a:schemeClr>
                  </a:glow>
                </a:effectLst>
                <a:latin typeface="Arial" pitchFamily="34" charset="0"/>
                <a:cs typeface="Arial" pitchFamily="34" charset="0"/>
                <a:hlinkClick r:id="rId6"/>
              </a:rPr>
              <a:t>www.frgoc9.com</a:t>
            </a:r>
            <a:endParaRPr lang="en-US" b="1" dirty="0" smtClean="0">
              <a:solidFill>
                <a:sysClr val="windowText" lastClr="000000"/>
              </a:solidFill>
              <a:effectLst>
                <a:glow rad="139700">
                  <a:schemeClr val="bg1">
                    <a:alpha val="40000"/>
                  </a:schemeClr>
                </a:glow>
              </a:effectLst>
              <a:latin typeface="Arial" pitchFamily="34" charset="0"/>
              <a:cs typeface="Arial" pitchFamily="34" charset="0"/>
            </a:endParaRPr>
          </a:p>
          <a:p>
            <a:endParaRPr lang="en-US" b="1" dirty="0" smtClean="0">
              <a:solidFill>
                <a:sysClr val="windowText" lastClr="000000"/>
              </a:solidFill>
              <a:effectLst>
                <a:glow rad="139700">
                  <a:schemeClr val="bg1">
                    <a:alpha val="40000"/>
                  </a:schemeClr>
                </a:glow>
              </a:effectLst>
              <a:latin typeface="Arial" pitchFamily="34" charset="0"/>
              <a:cs typeface="Arial" pitchFamily="34" charset="0"/>
            </a:endParaRPr>
          </a:p>
          <a:p>
            <a:endParaRPr lang="en-US" b="1" dirty="0" smtClean="0">
              <a:solidFill>
                <a:sysClr val="windowText" lastClr="000000"/>
              </a:solidFill>
              <a:effectLst>
                <a:glow rad="139700">
                  <a:schemeClr val="bg1">
                    <a:alpha val="40000"/>
                  </a:schemeClr>
                </a:glow>
              </a:effectLst>
              <a:latin typeface="Arial" pitchFamily="34" charset="0"/>
              <a:cs typeface="Arial"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21080375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600200"/>
          </a:xfrm>
        </p:spPr>
        <p:txBody>
          <a:bodyPr>
            <a:noAutofit/>
          </a:bodyPr>
          <a:lstStyle/>
          <a:p>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
            </a:r>
            <a:b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br>
            <a:r>
              <a:rPr lang="en-US" sz="13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Edwardian Script ITC" pitchFamily="66" charset="0"/>
              </a:rPr>
              <a:t>Thank 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27322476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
        <p:nvSpPr>
          <p:cNvPr id="2" name="TextBox 1"/>
          <p:cNvSpPr txBox="1"/>
          <p:nvPr/>
        </p:nvSpPr>
        <p:spPr>
          <a:xfrm>
            <a:off x="609600" y="1143000"/>
            <a:ext cx="7620000" cy="1200329"/>
          </a:xfrm>
          <a:prstGeom prst="rect">
            <a:avLst/>
          </a:prstGeom>
          <a:noFill/>
        </p:spPr>
        <p:txBody>
          <a:bodyPr wrap="square" rtlCol="0">
            <a:spAutoFit/>
          </a:bodyPr>
          <a:lstStyle/>
          <a:p>
            <a:pPr algn="ctr"/>
            <a:r>
              <a:rPr lang="en-US" sz="2400" b="1" dirty="0">
                <a:solidFill>
                  <a:srgbClr val="00CC00"/>
                </a:solidFill>
                <a:latin typeface="Arial Black" pitchFamily="34" charset="0"/>
                <a:cs typeface="Arial" pitchFamily="34" charset="0"/>
              </a:rPr>
              <a:t>Our </a:t>
            </a:r>
            <a:r>
              <a:rPr lang="en-US" sz="2400" b="1" dirty="0" smtClean="0">
                <a:solidFill>
                  <a:srgbClr val="00CC00"/>
                </a:solidFill>
                <a:latin typeface="Arial Black" pitchFamily="34" charset="0"/>
                <a:cs typeface="Arial" pitchFamily="34" charset="0"/>
              </a:rPr>
              <a:t>Vision</a:t>
            </a:r>
            <a:endParaRPr lang="en-US" sz="2400" b="1" dirty="0">
              <a:solidFill>
                <a:srgbClr val="00CC00"/>
              </a:solidFill>
              <a:latin typeface="Arial" pitchFamily="34" charset="0"/>
              <a:cs typeface="Arial" pitchFamily="34" charset="0"/>
            </a:endParaRPr>
          </a:p>
          <a:p>
            <a:r>
              <a:rPr lang="en-US" sz="1600" b="1" dirty="0">
                <a:latin typeface="Arial" pitchFamily="34" charset="0"/>
                <a:cs typeface="Arial" pitchFamily="34" charset="0"/>
              </a:rPr>
              <a:t>Our vision is </a:t>
            </a:r>
            <a:r>
              <a:rPr lang="en-US" sz="1600" b="1" dirty="0" smtClean="0">
                <a:latin typeface="Arial" pitchFamily="34" charset="0"/>
                <a:cs typeface="Arial" pitchFamily="34" charset="0"/>
              </a:rPr>
              <a:t>to </a:t>
            </a:r>
            <a:r>
              <a:rPr lang="en-US" sz="1600" b="1" dirty="0">
                <a:latin typeface="Arial" pitchFamily="34" charset="0"/>
                <a:cs typeface="Arial" pitchFamily="34" charset="0"/>
              </a:rPr>
              <a:t>promote quality education, prepare the youth for challenging future by enhancing employability skills while connecting them to global institutions and organizations.</a:t>
            </a:r>
          </a:p>
        </p:txBody>
      </p:sp>
      <p:sp>
        <p:nvSpPr>
          <p:cNvPr id="3" name="TextBox 2"/>
          <p:cNvSpPr txBox="1"/>
          <p:nvPr/>
        </p:nvSpPr>
        <p:spPr>
          <a:xfrm>
            <a:off x="723900" y="2343329"/>
            <a:ext cx="7391400" cy="2431435"/>
          </a:xfrm>
          <a:prstGeom prst="rect">
            <a:avLst/>
          </a:prstGeom>
          <a:noFill/>
        </p:spPr>
        <p:txBody>
          <a:bodyPr wrap="square" rtlCol="0">
            <a:spAutoFit/>
          </a:bodyPr>
          <a:lstStyle/>
          <a:p>
            <a:pPr algn="ctr"/>
            <a:r>
              <a:rPr lang="en-US" sz="2400" b="1" dirty="0">
                <a:solidFill>
                  <a:srgbClr val="00CC00"/>
                </a:solidFill>
                <a:latin typeface="Arial Black" pitchFamily="34" charset="0"/>
                <a:cs typeface="Arial" pitchFamily="34" charset="0"/>
              </a:rPr>
              <a:t>Our </a:t>
            </a:r>
            <a:r>
              <a:rPr lang="en-US" sz="2400" b="1" dirty="0" smtClean="0">
                <a:solidFill>
                  <a:srgbClr val="00CC00"/>
                </a:solidFill>
                <a:latin typeface="Arial Black" pitchFamily="34" charset="0"/>
                <a:cs typeface="Arial" pitchFamily="34" charset="0"/>
              </a:rPr>
              <a:t>Mission</a:t>
            </a:r>
            <a:endParaRPr lang="en-US" sz="2400" b="1" dirty="0">
              <a:solidFill>
                <a:srgbClr val="00CC00"/>
              </a:solidFill>
              <a:latin typeface="Arial Black" pitchFamily="34" charset="0"/>
              <a:cs typeface="Arial" pitchFamily="34" charset="0"/>
            </a:endParaRPr>
          </a:p>
          <a:p>
            <a:r>
              <a:rPr lang="en-US" sz="1600" b="1" dirty="0" smtClean="0">
                <a:latin typeface="Arial" pitchFamily="34" charset="0"/>
                <a:cs typeface="Arial" pitchFamily="34" charset="0"/>
              </a:rPr>
              <a:t>FRIES </a:t>
            </a:r>
            <a:r>
              <a:rPr lang="en-US" sz="1600" b="1" dirty="0">
                <a:latin typeface="Arial" pitchFamily="34" charset="0"/>
                <a:cs typeface="Arial" pitchFamily="34" charset="0"/>
              </a:rPr>
              <a:t>aims to empower our students through education and help them change their lives  for the better and is dedicated to fostering intellectual growth, aesthetic appreciation, and character development in our students. Our programs integrate global awareness, employability skills, communication skills and team building across the curriculum; We provide the best possible education to those who need it at an affordable price, giving people from all walks of life the opportunities they need to improve their career prospects.</a:t>
            </a:r>
          </a:p>
        </p:txBody>
      </p:sp>
      <p:sp>
        <p:nvSpPr>
          <p:cNvPr id="5" name="TextBox 4"/>
          <p:cNvSpPr txBox="1"/>
          <p:nvPr/>
        </p:nvSpPr>
        <p:spPr>
          <a:xfrm>
            <a:off x="304800" y="-57329"/>
            <a:ext cx="8382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a:defRPr sz="3600" b="1" spc="50">
                <a:ln w="11430"/>
                <a:solidFill>
                  <a:srgbClr val="FF0000"/>
                </a:solidFill>
                <a:effectLst>
                  <a:outerShdw blurRad="76200" dist="50800" dir="5400000" algn="tl" rotWithShape="0">
                    <a:srgbClr val="000000">
                      <a:alpha val="65000"/>
                    </a:srgbClr>
                  </a:outerShdw>
                </a:effectLst>
                <a:latin typeface="Copperplate Gothic Bold" pitchFamily="34" charset="0"/>
              </a:defRPr>
            </a:lvl1pPr>
          </a:lstStyle>
          <a:p>
            <a:r>
              <a:rPr lang="en-US" dirty="0" smtClean="0"/>
              <a:t>Our Vision / Mission &amp; objective</a:t>
            </a:r>
            <a:endParaRPr lang="en-US" dirty="0"/>
          </a:p>
        </p:txBody>
      </p:sp>
      <p:sp>
        <p:nvSpPr>
          <p:cNvPr id="6" name="TextBox 5"/>
          <p:cNvSpPr txBox="1"/>
          <p:nvPr/>
        </p:nvSpPr>
        <p:spPr>
          <a:xfrm>
            <a:off x="723900" y="4774764"/>
            <a:ext cx="7543800" cy="1200329"/>
          </a:xfrm>
          <a:prstGeom prst="rect">
            <a:avLst/>
          </a:prstGeom>
          <a:noFill/>
        </p:spPr>
        <p:txBody>
          <a:bodyPr wrap="square" rtlCol="0">
            <a:spAutoFit/>
          </a:bodyPr>
          <a:lstStyle/>
          <a:p>
            <a:pPr algn="ctr"/>
            <a:r>
              <a:rPr lang="en-US" sz="2400" b="1" dirty="0">
                <a:solidFill>
                  <a:srgbClr val="00CC00"/>
                </a:solidFill>
                <a:latin typeface="Arial Black" pitchFamily="34" charset="0"/>
                <a:cs typeface="Arial" pitchFamily="34" charset="0"/>
              </a:rPr>
              <a:t>Our </a:t>
            </a:r>
            <a:r>
              <a:rPr lang="en-US" sz="2400" b="1" dirty="0" smtClean="0">
                <a:solidFill>
                  <a:srgbClr val="00CC00"/>
                </a:solidFill>
                <a:latin typeface="Arial Black" pitchFamily="34" charset="0"/>
                <a:cs typeface="Arial" pitchFamily="34" charset="0"/>
              </a:rPr>
              <a:t>Objective</a:t>
            </a:r>
            <a:endParaRPr lang="en-US" sz="2400" b="1" dirty="0">
              <a:solidFill>
                <a:srgbClr val="00CC00"/>
              </a:solidFill>
              <a:latin typeface="Arial Black" pitchFamily="34" charset="0"/>
              <a:cs typeface="Arial" pitchFamily="34" charset="0"/>
            </a:endParaRPr>
          </a:p>
          <a:p>
            <a:r>
              <a:rPr lang="en-US" sz="1600" b="1" dirty="0">
                <a:latin typeface="Arial" pitchFamily="34" charset="0"/>
                <a:cs typeface="Arial" pitchFamily="34" charset="0"/>
              </a:rPr>
              <a:t>The purpose of UK Employability Certificates is to train higher secondary &amp; graduate youth and adults of our country in various sectors for their global employment and future careers. </a:t>
            </a:r>
          </a:p>
        </p:txBody>
      </p:sp>
    </p:spTree>
    <p:extLst>
      <p:ext uri="{BB962C8B-B14F-4D97-AF65-F5344CB8AC3E}">
        <p14:creationId xmlns:p14="http://schemas.microsoft.com/office/powerpoint/2010/main" val="2800721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2667000"/>
            <a:ext cx="8382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a:defRPr sz="3600" b="1" spc="50">
                <a:ln w="11430"/>
                <a:solidFill>
                  <a:srgbClr val="FF0000"/>
                </a:solidFill>
                <a:effectLst>
                  <a:outerShdw blurRad="76200" dist="50800" dir="5400000" algn="tl" rotWithShape="0">
                    <a:srgbClr val="000000">
                      <a:alpha val="65000"/>
                    </a:srgbClr>
                  </a:outerShdw>
                </a:effectLst>
                <a:latin typeface="Copperplate Gothic Bold" pitchFamily="34" charset="0"/>
              </a:defRPr>
            </a:lvl1pPr>
          </a:lstStyle>
          <a:p>
            <a:r>
              <a:rPr lang="en-US" sz="4400" dirty="0"/>
              <a:t>OUR TEAM MESSAGES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11808719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838200"/>
            <a:ext cx="6477000" cy="3108543"/>
          </a:xfrm>
          <a:prstGeom prst="rect">
            <a:avLst/>
          </a:prstGeom>
          <a:noFill/>
        </p:spPr>
        <p:txBody>
          <a:bodyPr wrap="square" rtlCol="0">
            <a:spAutoFit/>
          </a:bodyPr>
          <a:lstStyle>
            <a:defPPr>
              <a:defRPr lang="en-US"/>
            </a:defPPr>
            <a:lvl1pPr>
              <a:defRPr sz="1400">
                <a:ln w="0"/>
                <a:latin typeface="Arial Black" pitchFamily="34" charset="0"/>
              </a:defRPr>
            </a:lvl1pPr>
          </a:lstStyle>
          <a:p>
            <a:r>
              <a:rPr lang="en-US" sz="2000" b="1" spc="50" dirty="0">
                <a:ln w="11430"/>
                <a:solidFill>
                  <a:srgbClr val="FF0000"/>
                </a:solidFill>
                <a:latin typeface="Copperplate Gothic Bold" pitchFamily="34" charset="0"/>
              </a:rPr>
              <a:t>AMB. RUBINA H. ALI</a:t>
            </a:r>
          </a:p>
          <a:p>
            <a:endParaRPr lang="en-US" sz="1600" dirty="0" smtClean="0"/>
          </a:p>
          <a:p>
            <a:pPr marL="285750" indent="-285750">
              <a:buFont typeface="Arial" panose="020B0604020202020204" pitchFamily="34" charset="0"/>
              <a:buChar char="•"/>
            </a:pPr>
            <a:r>
              <a:rPr lang="en-US" sz="1600" dirty="0" smtClean="0"/>
              <a:t>High </a:t>
            </a:r>
            <a:r>
              <a:rPr lang="en-US" sz="1600" dirty="0"/>
              <a:t>Commissioner – Asia / Africa </a:t>
            </a:r>
            <a:r>
              <a:rPr lang="en-US" sz="1600" dirty="0" smtClean="0"/>
              <a:t>– UN </a:t>
            </a:r>
            <a:r>
              <a:rPr lang="en-US" sz="1600" dirty="0"/>
              <a:t>SDG’s – </a:t>
            </a:r>
            <a:r>
              <a:rPr lang="en-US" sz="1600" dirty="0" smtClean="0"/>
              <a:t>WHC</a:t>
            </a:r>
            <a:endParaRPr lang="en-US" sz="1600" dirty="0"/>
          </a:p>
          <a:p>
            <a:pPr marL="285750" indent="-285750">
              <a:buFont typeface="Arial" panose="020B0604020202020204" pitchFamily="34" charset="0"/>
              <a:buChar char="•"/>
            </a:pPr>
            <a:r>
              <a:rPr lang="en-US" sz="1600" dirty="0" smtClean="0"/>
              <a:t>Ambassador </a:t>
            </a:r>
            <a:r>
              <a:rPr lang="en-US" sz="1600" dirty="0"/>
              <a:t>in Residence (Pakistan) </a:t>
            </a:r>
            <a:r>
              <a:rPr lang="en-US" sz="1600" dirty="0" smtClean="0"/>
              <a:t>– WHC</a:t>
            </a:r>
            <a:endParaRPr lang="en-US" sz="1600" dirty="0"/>
          </a:p>
          <a:p>
            <a:pPr marL="285750" indent="-285750">
              <a:buFont typeface="Arial" panose="020B0604020202020204" pitchFamily="34" charset="0"/>
              <a:buChar char="•"/>
            </a:pPr>
            <a:r>
              <a:rPr lang="en-US" sz="1600" dirty="0"/>
              <a:t>Vice President – Asia / Africa to liaise with The United Nations (UN) </a:t>
            </a:r>
            <a:r>
              <a:rPr lang="en-US" sz="1600" dirty="0" smtClean="0"/>
              <a:t>– WHC</a:t>
            </a:r>
          </a:p>
          <a:p>
            <a:pPr marL="285750" indent="-285750">
              <a:buFont typeface="Arial" panose="020B0604020202020204" pitchFamily="34" charset="0"/>
              <a:buChar char="•"/>
            </a:pPr>
            <a:r>
              <a:rPr lang="en-US" sz="1600" dirty="0" smtClean="0"/>
              <a:t>Ambassador </a:t>
            </a:r>
            <a:r>
              <a:rPr lang="en-US" sz="1600" dirty="0"/>
              <a:t>– A.N.G.E.L Foundation</a:t>
            </a:r>
          </a:p>
          <a:p>
            <a:pPr marL="285750" indent="-285750">
              <a:buFont typeface="Arial" panose="020B0604020202020204" pitchFamily="34" charset="0"/>
              <a:buChar char="•"/>
            </a:pPr>
            <a:r>
              <a:rPr lang="en-US" sz="1600" dirty="0" smtClean="0"/>
              <a:t>Deputy </a:t>
            </a:r>
            <a:r>
              <a:rPr lang="en-US" sz="1600" dirty="0"/>
              <a:t>Foreign Minister (Asia) </a:t>
            </a:r>
            <a:r>
              <a:rPr lang="en-US" sz="1600" dirty="0" smtClean="0"/>
              <a:t>– WHC</a:t>
            </a:r>
            <a:endParaRPr lang="en-US" sz="1600" dirty="0"/>
          </a:p>
          <a:p>
            <a:pPr marL="285750" indent="-285750">
              <a:buFont typeface="Arial" panose="020B0604020202020204" pitchFamily="34" charset="0"/>
              <a:buChar char="•"/>
            </a:pPr>
            <a:r>
              <a:rPr lang="en-US" sz="1600" dirty="0" smtClean="0"/>
              <a:t>Founder </a:t>
            </a:r>
            <a:r>
              <a:rPr lang="en-US" sz="1600" dirty="0"/>
              <a:t>President - Global Learning </a:t>
            </a:r>
            <a:r>
              <a:rPr lang="en-US" sz="1600" dirty="0" smtClean="0"/>
              <a:t>Trust</a:t>
            </a:r>
          </a:p>
          <a:p>
            <a:pPr marL="285750" indent="-285750">
              <a:buFont typeface="Arial" panose="020B0604020202020204" pitchFamily="34" charset="0"/>
              <a:buChar char="•"/>
            </a:pPr>
            <a:r>
              <a:rPr lang="en-US" sz="1600" dirty="0" smtClean="0"/>
              <a:t>Chief Executive Officer – Fairmont Royal Group of Companies</a:t>
            </a:r>
          </a:p>
          <a:p>
            <a:endParaRPr lang="en-US" sz="1600"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931819" y="685800"/>
            <a:ext cx="1739265" cy="1524000"/>
          </a:xfrm>
          <a:prstGeom prst="rect">
            <a:avLst/>
          </a:prstGeom>
        </p:spPr>
      </p:pic>
      <p:sp>
        <p:nvSpPr>
          <p:cNvPr id="10" name="TextBox 9"/>
          <p:cNvSpPr txBox="1"/>
          <p:nvPr/>
        </p:nvSpPr>
        <p:spPr>
          <a:xfrm>
            <a:off x="338919" y="4191000"/>
            <a:ext cx="8198168" cy="2369880"/>
          </a:xfrm>
          <a:prstGeom prst="rect">
            <a:avLst/>
          </a:prstGeom>
          <a:noFill/>
        </p:spPr>
        <p:txBody>
          <a:bodyPr wrap="square" rtlCol="0">
            <a:spAutoFit/>
          </a:bodyPr>
          <a:lstStyle>
            <a:defPPr>
              <a:defRPr lang="en-US"/>
            </a:defPPr>
            <a:lvl1pPr>
              <a:defRPr sz="1400">
                <a:ln w="0"/>
                <a:latin typeface="Arial Black" pitchFamily="34" charset="0"/>
              </a:defRPr>
            </a:lvl1pPr>
          </a:lstStyle>
          <a:p>
            <a:r>
              <a:rPr lang="en-US" sz="2000" dirty="0" smtClean="0">
                <a:solidFill>
                  <a:srgbClr val="00CC00"/>
                </a:solidFill>
              </a:rPr>
              <a:t>Message:</a:t>
            </a:r>
          </a:p>
          <a:p>
            <a:endParaRPr lang="en-US" sz="1600" dirty="0" smtClean="0"/>
          </a:p>
          <a:p>
            <a:r>
              <a:rPr lang="en-US" sz="1600" dirty="0" smtClean="0"/>
              <a:t>Our Vision is to foster services and activities that will encourage healthy connections among different stakeholders both domestically and globally</a:t>
            </a:r>
          </a:p>
          <a:p>
            <a:endParaRPr lang="en-US" sz="1600" dirty="0" smtClean="0"/>
          </a:p>
          <a:p>
            <a:endParaRPr lang="en-US" sz="1600" dirty="0" smtClean="0"/>
          </a:p>
          <a:p>
            <a:endParaRPr lang="en-US" sz="1600" dirty="0" smtClean="0"/>
          </a:p>
          <a:p>
            <a:endParaRPr lang="en-US" sz="16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2800721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TextBox 11"/>
          <p:cNvSpPr txBox="1"/>
          <p:nvPr/>
        </p:nvSpPr>
        <p:spPr>
          <a:xfrm>
            <a:off x="152400" y="381000"/>
            <a:ext cx="8610600" cy="5663089"/>
          </a:xfrm>
          <a:prstGeom prst="rect">
            <a:avLst/>
          </a:prstGeom>
          <a:noFill/>
        </p:spPr>
        <p:txBody>
          <a:bodyPr wrap="square" rtlCol="0">
            <a:spAutoFit/>
          </a:bodyPr>
          <a:lstStyle>
            <a:defPPr>
              <a:defRPr lang="en-US"/>
            </a:defPPr>
            <a:lvl1pPr>
              <a:defRPr sz="1400">
                <a:ln w="0"/>
                <a:latin typeface="Arial Black" pitchFamily="34" charset="0"/>
              </a:defRPr>
            </a:lvl1pPr>
          </a:lstStyle>
          <a:p>
            <a:r>
              <a:rPr lang="en-US" sz="2000" b="1" spc="50" dirty="0">
                <a:ln w="11430"/>
                <a:solidFill>
                  <a:srgbClr val="FF0000"/>
                </a:solidFill>
                <a:latin typeface="Copperplate Gothic Bold" pitchFamily="34" charset="0"/>
              </a:rPr>
              <a:t>HIS IMPERIAL GRACE SIR LESLIE R ANGELL </a:t>
            </a:r>
          </a:p>
          <a:p>
            <a:endParaRPr lang="en-US" dirty="0"/>
          </a:p>
          <a:p>
            <a:r>
              <a:rPr lang="en-US" dirty="0" smtClean="0"/>
              <a:t>HON. CHAIR </a:t>
            </a:r>
            <a:r>
              <a:rPr lang="en-US" dirty="0"/>
              <a:t>OF FAIRMONT ROYAL</a:t>
            </a:r>
          </a:p>
          <a:p>
            <a:pPr marL="285750" indent="-285750">
              <a:buFont typeface="Arial" panose="020B0604020202020204" pitchFamily="34" charset="0"/>
              <a:buChar char="•"/>
            </a:pPr>
            <a:r>
              <a:rPr lang="en-US" dirty="0"/>
              <a:t>Royal &amp; Diplomatic Ambassador ​</a:t>
            </a:r>
          </a:p>
          <a:p>
            <a:pPr marL="285750" indent="-285750">
              <a:buFont typeface="Arial" panose="020B0604020202020204" pitchFamily="34" charset="0"/>
              <a:buChar char="•"/>
            </a:pPr>
            <a:r>
              <a:rPr lang="en-US" dirty="0"/>
              <a:t>Duke de Lys: Capadocia &amp; Neapolis</a:t>
            </a:r>
          </a:p>
          <a:p>
            <a:pPr marL="285750" indent="-285750">
              <a:buFont typeface="Arial" panose="020B0604020202020204" pitchFamily="34" charset="0"/>
              <a:buChar char="•"/>
            </a:pPr>
            <a:r>
              <a:rPr lang="en-US" dirty="0"/>
              <a:t>Lord Marshall of Europe</a:t>
            </a:r>
          </a:p>
          <a:p>
            <a:pPr marL="285750" indent="-285750">
              <a:buFont typeface="Arial" panose="020B0604020202020204" pitchFamily="34" charset="0"/>
              <a:buChar char="•"/>
            </a:pPr>
            <a:r>
              <a:rPr lang="en-US" dirty="0"/>
              <a:t>Knight Commandant of the Heredity Commander of England</a:t>
            </a:r>
          </a:p>
          <a:p>
            <a:pPr marL="285750" indent="-285750">
              <a:buFont typeface="Arial" panose="020B0604020202020204" pitchFamily="34" charset="0"/>
              <a:buChar char="•"/>
            </a:pPr>
            <a:r>
              <a:rPr lang="en-US" dirty="0"/>
              <a:t>Ministerial Chief of Staff &amp; Inter-government Diplomatic </a:t>
            </a:r>
            <a:endParaRPr lang="en-US" dirty="0" smtClean="0"/>
          </a:p>
          <a:p>
            <a:r>
              <a:rPr lang="en-US" dirty="0" smtClean="0"/>
              <a:t>     Inspector </a:t>
            </a:r>
            <a:r>
              <a:rPr lang="en-US" dirty="0"/>
              <a:t>General  (DFA) - World Humanity Commission</a:t>
            </a:r>
          </a:p>
          <a:p>
            <a:pPr marL="285750" indent="-285750">
              <a:buFont typeface="Arial" panose="020B0604020202020204" pitchFamily="34" charset="0"/>
              <a:buChar char="•"/>
            </a:pPr>
            <a:r>
              <a:rPr lang="en-US" dirty="0"/>
              <a:t>Registered Diplomatic Officer to The United </a:t>
            </a:r>
            <a:r>
              <a:rPr lang="en-US" dirty="0" smtClean="0"/>
              <a:t>Nations</a:t>
            </a:r>
          </a:p>
          <a:p>
            <a:pPr marL="285750" indent="-285750">
              <a:buFont typeface="Arial" panose="020B0604020202020204" pitchFamily="34" charset="0"/>
              <a:buChar char="•"/>
            </a:pPr>
            <a:r>
              <a:rPr lang="en-US" dirty="0" smtClean="0"/>
              <a:t>Minister of Foreign Affairs – WHC </a:t>
            </a:r>
          </a:p>
          <a:p>
            <a:pPr marL="285750" indent="-285750">
              <a:buFont typeface="Arial" panose="020B0604020202020204" pitchFamily="34" charset="0"/>
              <a:buChar char="•"/>
            </a:pPr>
            <a:r>
              <a:rPr lang="en-US" dirty="0"/>
              <a:t>High Commissioner Consul General to the Embassy of WHC in Pakistan &amp; Asian Diplomatic Quarters</a:t>
            </a:r>
          </a:p>
          <a:p>
            <a:pPr marL="285750" indent="-285750">
              <a:buFont typeface="Arial" panose="020B0604020202020204" pitchFamily="34" charset="0"/>
              <a:buChar char="•"/>
            </a:pPr>
            <a:r>
              <a:rPr lang="en-US" dirty="0"/>
              <a:t>Minister of Foreign Affairs  / Diplomatic Inspector General for the A.N.G.E.L. Inter-Governmental Organization</a:t>
            </a:r>
          </a:p>
          <a:p>
            <a:pPr marL="285750" indent="-285750">
              <a:buFont typeface="Arial" panose="020B0604020202020204" pitchFamily="34" charset="0"/>
              <a:buChar char="•"/>
            </a:pPr>
            <a:r>
              <a:rPr lang="en-US" dirty="0" smtClean="0"/>
              <a:t>PRIVY </a:t>
            </a:r>
            <a:r>
              <a:rPr lang="en-US" dirty="0"/>
              <a:t>Councilor of </a:t>
            </a:r>
            <a:r>
              <a:rPr lang="en-US" dirty="0" smtClean="0"/>
              <a:t>UK</a:t>
            </a:r>
          </a:p>
          <a:p>
            <a:endParaRPr lang="en-US" dirty="0" smtClean="0"/>
          </a:p>
          <a:p>
            <a:r>
              <a:rPr lang="en-US" sz="2000" dirty="0">
                <a:solidFill>
                  <a:srgbClr val="00CC00"/>
                </a:solidFill>
              </a:rPr>
              <a:t>Message</a:t>
            </a:r>
            <a:r>
              <a:rPr lang="en-US" sz="2000" dirty="0" smtClean="0">
                <a:solidFill>
                  <a:srgbClr val="00CC00"/>
                </a:solidFill>
              </a:rPr>
              <a:t>:</a:t>
            </a:r>
            <a:endParaRPr lang="en-US" dirty="0"/>
          </a:p>
          <a:p>
            <a:r>
              <a:rPr lang="en-US" dirty="0"/>
              <a:t>In my appointment to this auspicious organization, Company and Foundation. I am delighted to say how pleased I am that such a structure has been formed to be of benefit to the people of Pakistan, not only in foreign links outside the country but by trying to show the people that entitles do care and will strive for "NO CORRUPTION, NO CRIMINALITY AND TOTAL TRANSPARENCY" equally commercially, politically and socially. I look forward to progress from the foundations which have been laid down over many years.</a:t>
            </a:r>
          </a:p>
        </p:txBody>
      </p:sp>
      <p:pic>
        <p:nvPicPr>
          <p:cNvPr id="1026" name="Picture 2" descr="Image result for SIR LESLIE R ANGELL"/>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934200" y="381000"/>
            <a:ext cx="1978216" cy="1992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8677" y="5791200"/>
            <a:ext cx="1281440" cy="1066800"/>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1404651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609600"/>
            <a:ext cx="6553200" cy="2123658"/>
          </a:xfrm>
          <a:prstGeom prst="rect">
            <a:avLst/>
          </a:prstGeom>
          <a:noFill/>
        </p:spPr>
        <p:txBody>
          <a:bodyPr wrap="square" rtlCol="0">
            <a:spAutoFit/>
          </a:bodyPr>
          <a:lstStyle>
            <a:defPPr>
              <a:defRPr lang="en-US"/>
            </a:defPPr>
            <a:lvl1pPr>
              <a:defRPr sz="1600">
                <a:ln w="0"/>
                <a:latin typeface="Arial Black" pitchFamily="34" charset="0"/>
              </a:defRPr>
            </a:lvl1pPr>
          </a:lstStyle>
          <a:p>
            <a:r>
              <a:rPr lang="en-US" sz="2000" b="1" spc="50" dirty="0">
                <a:ln w="11430"/>
                <a:solidFill>
                  <a:srgbClr val="FF0000"/>
                </a:solidFill>
                <a:latin typeface="Copperplate Gothic Bold" pitchFamily="34" charset="0"/>
              </a:rPr>
              <a:t>DR MIKE DILLON </a:t>
            </a:r>
          </a:p>
          <a:p>
            <a:endParaRPr lang="en-US" sz="1400" dirty="0"/>
          </a:p>
          <a:p>
            <a:r>
              <a:rPr lang="en-US" sz="1400" dirty="0"/>
              <a:t>INTERNATIONAL PRINCIPAL OF </a:t>
            </a:r>
            <a:r>
              <a:rPr lang="en-US" sz="1400" dirty="0" smtClean="0"/>
              <a:t>FRIES</a:t>
            </a:r>
          </a:p>
          <a:p>
            <a:pPr marL="285750" indent="-285750">
              <a:buFont typeface="Arial" panose="020B0604020202020204" pitchFamily="34" charset="0"/>
              <a:buChar char="•"/>
            </a:pPr>
            <a:r>
              <a:rPr lang="en-US" sz="1400" dirty="0" smtClean="0"/>
              <a:t>Chief </a:t>
            </a:r>
            <a:r>
              <a:rPr lang="en-US" sz="1400" dirty="0"/>
              <a:t>Executive Officer of Institute of </a:t>
            </a:r>
            <a:r>
              <a:rPr lang="en-US" sz="1400" dirty="0" smtClean="0"/>
              <a:t>Productivity</a:t>
            </a:r>
          </a:p>
          <a:p>
            <a:pPr marL="285750" indent="-285750">
              <a:buFont typeface="Arial" panose="020B0604020202020204" pitchFamily="34" charset="0"/>
              <a:buChar char="•"/>
            </a:pPr>
            <a:r>
              <a:rPr lang="en-US" sz="1400" dirty="0" smtClean="0"/>
              <a:t>Vice-President </a:t>
            </a:r>
            <a:r>
              <a:rPr lang="en-US" sz="1400" dirty="0"/>
              <a:t>of the World Network of Productivity </a:t>
            </a:r>
            <a:r>
              <a:rPr lang="en-US" sz="1400" dirty="0" smtClean="0"/>
              <a:t>Organizations</a:t>
            </a:r>
          </a:p>
          <a:p>
            <a:pPr marL="285750" indent="-285750">
              <a:buFont typeface="Arial" panose="020B0604020202020204" pitchFamily="34" charset="0"/>
              <a:buChar char="•"/>
            </a:pPr>
            <a:r>
              <a:rPr lang="en-US" sz="1400" dirty="0" smtClean="0"/>
              <a:t>World-renowned </a:t>
            </a:r>
            <a:r>
              <a:rPr lang="en-US" sz="1400" dirty="0"/>
              <a:t>Expert on manufacturing strategy and on the seafood sector and has been on international projects, working with UNIDO and the World </a:t>
            </a:r>
            <a:r>
              <a:rPr lang="en-US" sz="1400" dirty="0" smtClean="0"/>
              <a:t>Bank</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858000" y="381000"/>
            <a:ext cx="2101273" cy="1828800"/>
          </a:xfrm>
          <a:prstGeom prst="rect">
            <a:avLst/>
          </a:prstGeom>
        </p:spPr>
      </p:pic>
      <p:sp>
        <p:nvSpPr>
          <p:cNvPr id="5" name="TextBox 4"/>
          <p:cNvSpPr txBox="1"/>
          <p:nvPr/>
        </p:nvSpPr>
        <p:spPr>
          <a:xfrm>
            <a:off x="152400" y="3352800"/>
            <a:ext cx="8680631" cy="2215991"/>
          </a:xfrm>
          <a:prstGeom prst="rect">
            <a:avLst/>
          </a:prstGeom>
          <a:noFill/>
        </p:spPr>
        <p:txBody>
          <a:bodyPr wrap="square" rtlCol="0">
            <a:spAutoFit/>
          </a:bodyPr>
          <a:lstStyle>
            <a:defPPr>
              <a:defRPr lang="en-US"/>
            </a:defPPr>
            <a:lvl1pPr>
              <a:defRPr sz="1600">
                <a:ln w="0"/>
                <a:latin typeface="Arial Black" pitchFamily="34" charset="0"/>
              </a:defRPr>
            </a:lvl1pPr>
          </a:lstStyle>
          <a:p>
            <a:r>
              <a:rPr lang="en-US" sz="2000" dirty="0">
                <a:solidFill>
                  <a:srgbClr val="00CC00"/>
                </a:solidFill>
              </a:rPr>
              <a:t>Message:</a:t>
            </a:r>
          </a:p>
          <a:p>
            <a:endParaRPr lang="en-US" dirty="0"/>
          </a:p>
          <a:p>
            <a:r>
              <a:rPr lang="en-US" sz="1400" dirty="0"/>
              <a:t>The new academic team will ensure the students become a resource of change leaders in business performance to improve the livelihood of the local people and assist in the economic growth of Pakistan. As the Ex-Vice Principal of one of the UK top 10 vocational institutes delivering strategically planning and delivery programs from short courses to masters degrees, we would love to bring the same quality of delivery to our new institute and the passion to help our learners achieve practical skills and academic knowledge needed for effective work</a:t>
            </a:r>
            <a:r>
              <a:rPr lang="en-US" sz="1800" dirty="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662" y="5692113"/>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522052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4" name="TextBox 13"/>
          <p:cNvSpPr txBox="1"/>
          <p:nvPr/>
        </p:nvSpPr>
        <p:spPr>
          <a:xfrm>
            <a:off x="192206" y="507080"/>
            <a:ext cx="6970594" cy="2369880"/>
          </a:xfrm>
          <a:prstGeom prst="rect">
            <a:avLst/>
          </a:prstGeom>
          <a:noFill/>
        </p:spPr>
        <p:txBody>
          <a:bodyPr wrap="square" rtlCol="0">
            <a:spAutoFit/>
          </a:bodyPr>
          <a:lstStyle/>
          <a:p>
            <a:r>
              <a:rPr lang="en-US" sz="2000" b="1" spc="50" dirty="0">
                <a:ln w="11430"/>
                <a:solidFill>
                  <a:srgbClr val="FF0000"/>
                </a:solidFill>
                <a:latin typeface="Copperplate Gothic Bold" pitchFamily="34" charset="0"/>
              </a:rPr>
              <a:t>JOHN HEAP </a:t>
            </a:r>
          </a:p>
          <a:p>
            <a:endParaRPr lang="en-US" sz="1600" dirty="0" smtClean="0">
              <a:ln w="0"/>
              <a:latin typeface="Arial Black" pitchFamily="34" charset="0"/>
            </a:endParaRPr>
          </a:p>
          <a:p>
            <a:r>
              <a:rPr lang="en-US" sz="1600" dirty="0" smtClean="0">
                <a:ln w="0"/>
                <a:latin typeface="Arial Black" pitchFamily="34" charset="0"/>
              </a:rPr>
              <a:t>UK </a:t>
            </a:r>
            <a:r>
              <a:rPr lang="en-US" sz="1600" dirty="0">
                <a:ln w="0"/>
                <a:latin typeface="Arial Black" pitchFamily="34" charset="0"/>
              </a:rPr>
              <a:t>PARTNER OF </a:t>
            </a:r>
            <a:r>
              <a:rPr lang="en-US" sz="1600" dirty="0" smtClean="0">
                <a:ln w="0"/>
                <a:latin typeface="Arial Black" pitchFamily="34" charset="0"/>
              </a:rPr>
              <a:t>FRIES</a:t>
            </a:r>
          </a:p>
          <a:p>
            <a:pPr marL="171450" indent="-171450">
              <a:buFont typeface="Arial" panose="020B0604020202020204" pitchFamily="34" charset="0"/>
              <a:buChar char="•"/>
            </a:pPr>
            <a:r>
              <a:rPr lang="en-US" sz="1600" dirty="0" smtClean="0">
                <a:ln w="0"/>
                <a:latin typeface="Arial Black" pitchFamily="34" charset="0"/>
              </a:rPr>
              <a:t>Managing </a:t>
            </a:r>
            <a:r>
              <a:rPr lang="en-US" sz="1600" dirty="0">
                <a:ln w="0"/>
                <a:latin typeface="Arial Black" pitchFamily="34" charset="0"/>
              </a:rPr>
              <a:t>Director of Institute of </a:t>
            </a:r>
            <a:r>
              <a:rPr lang="en-US" sz="1600" dirty="0" smtClean="0">
                <a:ln w="0"/>
                <a:latin typeface="Arial Black" pitchFamily="34" charset="0"/>
              </a:rPr>
              <a:t>Productivity</a:t>
            </a:r>
            <a:endParaRPr lang="en-US" sz="1600" dirty="0">
              <a:ln w="0"/>
              <a:latin typeface="Arial Black" pitchFamily="34" charset="0"/>
            </a:endParaRPr>
          </a:p>
          <a:p>
            <a:pPr marL="171450" indent="-171450">
              <a:buFont typeface="Arial" panose="020B0604020202020204" pitchFamily="34" charset="0"/>
              <a:buChar char="•"/>
            </a:pPr>
            <a:r>
              <a:rPr lang="en-US" sz="1600" dirty="0">
                <a:ln w="0"/>
                <a:latin typeface="Arial Black" pitchFamily="34" charset="0"/>
              </a:rPr>
              <a:t>President of the World Confederation of Productivity Science</a:t>
            </a:r>
          </a:p>
          <a:p>
            <a:pPr marL="171450" indent="-171450">
              <a:buFont typeface="Arial" panose="020B0604020202020204" pitchFamily="34" charset="0"/>
              <a:buChar char="•"/>
            </a:pPr>
            <a:r>
              <a:rPr lang="en-US" sz="1600" dirty="0">
                <a:ln w="0"/>
                <a:latin typeface="Arial Black" pitchFamily="34" charset="0"/>
              </a:rPr>
              <a:t>President of the European Association of National Productivity </a:t>
            </a:r>
            <a:r>
              <a:rPr lang="en-US" sz="1600" dirty="0" smtClean="0">
                <a:ln w="0"/>
                <a:latin typeface="Arial Black" pitchFamily="34" charset="0"/>
              </a:rPr>
              <a:t>Centers</a:t>
            </a:r>
          </a:p>
          <a:p>
            <a:pPr algn="just"/>
            <a:endParaRPr lang="en-US" sz="1600" dirty="0">
              <a:ln w="0"/>
              <a:latin typeface="Arial Black" pitchFamily="34"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781800" y="381000"/>
            <a:ext cx="2057400" cy="2324920"/>
          </a:xfrm>
          <a:prstGeom prst="rect">
            <a:avLst/>
          </a:prstGeom>
        </p:spPr>
      </p:pic>
      <p:sp>
        <p:nvSpPr>
          <p:cNvPr id="5" name="TextBox 4"/>
          <p:cNvSpPr txBox="1"/>
          <p:nvPr/>
        </p:nvSpPr>
        <p:spPr>
          <a:xfrm>
            <a:off x="154675" y="3048000"/>
            <a:ext cx="8686800" cy="2369880"/>
          </a:xfrm>
          <a:prstGeom prst="rect">
            <a:avLst/>
          </a:prstGeom>
          <a:noFill/>
        </p:spPr>
        <p:txBody>
          <a:bodyPr wrap="square" rtlCol="0">
            <a:spAutoFit/>
          </a:bodyPr>
          <a:lstStyle/>
          <a:p>
            <a:r>
              <a:rPr lang="en-US" sz="2000" dirty="0" smtClean="0">
                <a:ln w="0"/>
                <a:solidFill>
                  <a:srgbClr val="00CC00"/>
                </a:solidFill>
                <a:latin typeface="Arial Black" pitchFamily="34" charset="0"/>
              </a:rPr>
              <a:t>Message</a:t>
            </a:r>
            <a:r>
              <a:rPr lang="en-US" sz="2000" dirty="0">
                <a:ln w="0"/>
                <a:solidFill>
                  <a:srgbClr val="00CC00"/>
                </a:solidFill>
                <a:latin typeface="Arial Black" pitchFamily="34" charset="0"/>
              </a:rPr>
              <a:t>:</a:t>
            </a:r>
          </a:p>
          <a:p>
            <a:pPr algn="just"/>
            <a:endParaRPr lang="en-US" sz="1600" dirty="0">
              <a:ln w="0"/>
              <a:latin typeface="Arial Black" pitchFamily="34" charset="0"/>
            </a:endParaRPr>
          </a:p>
          <a:p>
            <a:pPr algn="just"/>
            <a:r>
              <a:rPr lang="en-US" sz="1600" dirty="0" smtClean="0">
                <a:ln w="0"/>
                <a:latin typeface="Arial Black" pitchFamily="34" charset="0"/>
              </a:rPr>
              <a:t>The </a:t>
            </a:r>
            <a:r>
              <a:rPr lang="en-US" sz="1600" dirty="0">
                <a:ln w="0"/>
                <a:latin typeface="Arial Black" pitchFamily="34" charset="0"/>
              </a:rPr>
              <a:t>Institute is pleased and honored to be able to help students in Pakistan to improve their employability and career prospects. At the same time, in line with our core philosophy. I believe we are making a significant contribution to the future, social, environmental, and economic development of Pakistan</a:t>
            </a:r>
            <a:r>
              <a:rPr lang="en-US" sz="1600" dirty="0" smtClean="0">
                <a:ln w="0"/>
                <a:latin typeface="Arial Black" pitchFamily="34" charset="0"/>
              </a:rPr>
              <a:t>.</a:t>
            </a:r>
          </a:p>
          <a:p>
            <a:pPr algn="just"/>
            <a:endParaRPr lang="en-US" sz="1600" dirty="0">
              <a:ln w="0"/>
              <a:latin typeface="Arial Black" pitchFamily="34" charset="0"/>
            </a:endParaRPr>
          </a:p>
          <a:p>
            <a:pPr algn="just"/>
            <a:endParaRPr lang="en-US" sz="1600" dirty="0">
              <a:ln w="0"/>
              <a:latin typeface="Arial Black"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2238481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381000"/>
            <a:ext cx="8382000"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algn="ctr">
              <a:defRPr sz="4400" b="1" spc="50">
                <a:ln w="11430"/>
                <a:solidFill>
                  <a:srgbClr val="FF0000"/>
                </a:solidFill>
                <a:effectLst>
                  <a:outerShdw blurRad="76200" dist="50800" dir="5400000" algn="tl" rotWithShape="0">
                    <a:srgbClr val="000000">
                      <a:alpha val="65000"/>
                    </a:srgbClr>
                  </a:outerShdw>
                </a:effectLst>
                <a:latin typeface="Copperplate Gothic Bold" pitchFamily="34" charset="0"/>
              </a:defRPr>
            </a:lvl1pPr>
          </a:lstStyle>
          <a:p>
            <a:r>
              <a:rPr lang="en-US" dirty="0"/>
              <a:t>Intro - Level 3 - 4</a:t>
            </a:r>
          </a:p>
        </p:txBody>
      </p:sp>
      <p:sp>
        <p:nvSpPr>
          <p:cNvPr id="9" name="TextBox 8"/>
          <p:cNvSpPr txBox="1"/>
          <p:nvPr/>
        </p:nvSpPr>
        <p:spPr>
          <a:xfrm>
            <a:off x="381000" y="1466433"/>
            <a:ext cx="8382000" cy="3293209"/>
          </a:xfrm>
          <a:prstGeom prst="rect">
            <a:avLst/>
          </a:prstGeom>
          <a:noFill/>
        </p:spPr>
        <p:txBody>
          <a:bodyPr wrap="square" rtlCol="0">
            <a:spAutoFit/>
          </a:bodyPr>
          <a:lstStyle/>
          <a:p>
            <a:r>
              <a:rPr lang="en-US" sz="1600" dirty="0">
                <a:solidFill>
                  <a:srgbClr val="00CC00"/>
                </a:solidFill>
                <a:effectLst>
                  <a:glow rad="101600">
                    <a:schemeClr val="bg1">
                      <a:alpha val="60000"/>
                    </a:schemeClr>
                  </a:glow>
                </a:effectLst>
                <a:latin typeface="Arial Black" pitchFamily="34" charset="0"/>
              </a:rPr>
              <a:t>LEVEL 3 – 4 COURSES (UK):</a:t>
            </a:r>
          </a:p>
          <a:p>
            <a:endParaRPr lang="en-US" sz="1600" dirty="0">
              <a:ln w="0"/>
              <a:latin typeface="Arial Black" pitchFamily="34" charset="0"/>
            </a:endParaRPr>
          </a:p>
          <a:p>
            <a:r>
              <a:rPr lang="en-US" sz="1600" dirty="0" smtClean="0">
                <a:ln w="0"/>
                <a:latin typeface="Arial Black" pitchFamily="34" charset="0"/>
              </a:rPr>
              <a:t>Our</a:t>
            </a:r>
            <a:r>
              <a:rPr lang="en-US"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600" dirty="0">
                <a:ln w="0"/>
                <a:latin typeface="Arial Black" pitchFamily="34" charset="0"/>
              </a:rPr>
              <a:t>comprehensive range of Level 3 - 4 UK courses has been designed to ready you for career success in diverse industry sectors. </a:t>
            </a:r>
            <a:endParaRPr lang="en-US" sz="1600" dirty="0" smtClean="0">
              <a:ln w="0"/>
              <a:latin typeface="Arial Black" pitchFamily="34" charset="0"/>
            </a:endParaRPr>
          </a:p>
          <a:p>
            <a:endParaRPr lang="en-US" sz="1600" dirty="0" smtClean="0">
              <a:ln w="0"/>
              <a:latin typeface="Arial Black" pitchFamily="34" charset="0"/>
            </a:endParaRPr>
          </a:p>
          <a:p>
            <a:pPr lvl="0"/>
            <a:r>
              <a:rPr lang="en-US" sz="1600" dirty="0" smtClean="0">
                <a:ln w="0"/>
                <a:latin typeface="Arial Black" pitchFamily="34" charset="0"/>
              </a:rPr>
              <a:t>These </a:t>
            </a:r>
            <a:r>
              <a:rPr lang="en-US" sz="1600" dirty="0">
                <a:ln w="0"/>
                <a:latin typeface="Arial Black" pitchFamily="34" charset="0"/>
              </a:rPr>
              <a:t>specialized one year programs deliver the practical, real world skills you require to excel in </a:t>
            </a:r>
            <a:r>
              <a:rPr lang="en-US" sz="1600" dirty="0" smtClean="0">
                <a:ln w="0"/>
                <a:latin typeface="Arial Black" pitchFamily="34" charset="0"/>
              </a:rPr>
              <a:t>various areas.</a:t>
            </a:r>
          </a:p>
          <a:p>
            <a:pPr lvl="0"/>
            <a:endParaRPr lang="en-US" sz="1600" dirty="0" smtClean="0">
              <a:ln w="0"/>
              <a:latin typeface="Arial Black" pitchFamily="34" charset="0"/>
            </a:endParaRPr>
          </a:p>
          <a:p>
            <a:r>
              <a:rPr lang="en-US" sz="1600" dirty="0" smtClean="0">
                <a:ln w="0"/>
                <a:latin typeface="Arial Black" pitchFamily="34" charset="0"/>
              </a:rPr>
              <a:t>Whether </a:t>
            </a:r>
            <a:r>
              <a:rPr lang="en-US" sz="1600" dirty="0">
                <a:ln w="0"/>
                <a:latin typeface="Arial Black" pitchFamily="34" charset="0"/>
              </a:rPr>
              <a:t>you opt to enter the workplace or continue on to the Honors Degree, a Level 3 – 4 UK Courses of Fairmont Royal is the first step to achieving your ambitions.</a:t>
            </a:r>
          </a:p>
          <a:p>
            <a:endParaRPr lang="en-US" sz="1600" dirty="0"/>
          </a:p>
          <a:p>
            <a:endParaRPr lang="en-US" sz="1600" dirty="0" smtClean="0">
              <a:ln w="0"/>
              <a:latin typeface="Arial Black"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779" y="5708035"/>
            <a:ext cx="1381338" cy="1149965"/>
          </a:xfrm>
          <a:prstGeom prst="roundRect">
            <a:avLst>
              <a:gd name="adj" fmla="val 8594"/>
            </a:avLst>
          </a:prstGeom>
          <a:noFill/>
          <a:ln>
            <a:noFill/>
          </a:ln>
          <a:effectLst>
            <a:outerShdw blurRad="1257300" dist="50800" dir="15900000" sx="1000" sy="1000" algn="ctr" rotWithShape="0">
              <a:srgbClr val="000000">
                <a:alpha val="0"/>
              </a:srgbClr>
            </a:outerShdw>
            <a:reflection blurRad="12700" stA="38000" endPos="28000" dist="5000" dir="5400000" sy="-100000" algn="bl" rotWithShape="0"/>
          </a:effectLst>
        </p:spPr>
      </p:pic>
    </p:spTree>
    <p:extLst>
      <p:ext uri="{BB962C8B-B14F-4D97-AF65-F5344CB8AC3E}">
        <p14:creationId xmlns:p14="http://schemas.microsoft.com/office/powerpoint/2010/main" val="37082636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
  <TotalTime>4480827</TotalTime>
  <Words>1406</Words>
  <Application>Microsoft Office PowerPoint</Application>
  <PresentationFormat>On-screen Show (4:3)</PresentationFormat>
  <Paragraphs>228</Paragraphs>
  <Slides>22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Algerian</vt:lpstr>
      <vt:lpstr>Arial</vt:lpstr>
      <vt:lpstr>Arial Black</vt:lpstr>
      <vt:lpstr>BankGothic Lt BT</vt:lpstr>
      <vt:lpstr>Calibri</vt:lpstr>
      <vt:lpstr>Century Gothic</vt:lpstr>
      <vt:lpstr>Copperplate Gothic Bold</vt:lpstr>
      <vt:lpstr>Courier New</vt:lpstr>
      <vt:lpstr>Edwardian Script ITC</vt:lpstr>
      <vt:lpstr>Palatino Linotype</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MODULES</vt:lpstr>
      <vt:lpstr>SUBMODULES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Inaam ul haq</dc:creator>
  <cp:lastModifiedBy>danny rajabali</cp:lastModifiedBy>
  <cp:revision>316</cp:revision>
  <cp:lastPrinted>2019-07-06T14:45:28Z</cp:lastPrinted>
  <dcterms:created xsi:type="dcterms:W3CDTF">2015-05-30T10:48:13Z</dcterms:created>
  <dcterms:modified xsi:type="dcterms:W3CDTF">2019-09-27T11:41:40Z</dcterms:modified>
</cp:coreProperties>
</file>